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685" r:id="rId2"/>
  </p:sldMasterIdLst>
  <p:notesMasterIdLst>
    <p:notesMasterId r:id="rId48"/>
  </p:notesMasterIdLst>
  <p:sldIdLst>
    <p:sldId id="350" r:id="rId3"/>
    <p:sldId id="342" r:id="rId4"/>
    <p:sldId id="323" r:id="rId5"/>
    <p:sldId id="387" r:id="rId6"/>
    <p:sldId id="345" r:id="rId7"/>
    <p:sldId id="388" r:id="rId8"/>
    <p:sldId id="339" r:id="rId9"/>
    <p:sldId id="389" r:id="rId10"/>
    <p:sldId id="351" r:id="rId11"/>
    <p:sldId id="354" r:id="rId12"/>
    <p:sldId id="355" r:id="rId13"/>
    <p:sldId id="356" r:id="rId14"/>
    <p:sldId id="390" r:id="rId15"/>
    <p:sldId id="359" r:id="rId16"/>
    <p:sldId id="361" r:id="rId17"/>
    <p:sldId id="362" r:id="rId18"/>
    <p:sldId id="363" r:id="rId19"/>
    <p:sldId id="369" r:id="rId20"/>
    <p:sldId id="364" r:id="rId21"/>
    <p:sldId id="370" r:id="rId22"/>
    <p:sldId id="365" r:id="rId23"/>
    <p:sldId id="371" r:id="rId24"/>
    <p:sldId id="366" r:id="rId25"/>
    <p:sldId id="372" r:id="rId26"/>
    <p:sldId id="373" r:id="rId27"/>
    <p:sldId id="382" r:id="rId28"/>
    <p:sldId id="383" r:id="rId29"/>
    <p:sldId id="391" r:id="rId30"/>
    <p:sldId id="384" r:id="rId31"/>
    <p:sldId id="385" r:id="rId32"/>
    <p:sldId id="386" r:id="rId33"/>
    <p:sldId id="374" r:id="rId34"/>
    <p:sldId id="375" r:id="rId35"/>
    <p:sldId id="392" r:id="rId36"/>
    <p:sldId id="367" r:id="rId37"/>
    <p:sldId id="378" r:id="rId38"/>
    <p:sldId id="393" r:id="rId39"/>
    <p:sldId id="380" r:id="rId40"/>
    <p:sldId id="395" r:id="rId41"/>
    <p:sldId id="394" r:id="rId42"/>
    <p:sldId id="398" r:id="rId43"/>
    <p:sldId id="399" r:id="rId44"/>
    <p:sldId id="396" r:id="rId45"/>
    <p:sldId id="397" r:id="rId46"/>
    <p:sldId id="352" r:id="rId4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BAB1"/>
    <a:srgbClr val="DDDDDD"/>
    <a:srgbClr val="434343"/>
    <a:srgbClr val="6ADBD9"/>
    <a:srgbClr val="66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12" autoAdjust="0"/>
    <p:restoredTop sz="94291" autoAdjust="0"/>
  </p:normalViewPr>
  <p:slideViewPr>
    <p:cSldViewPr snapToGrid="0">
      <p:cViewPr varScale="1">
        <p:scale>
          <a:sx n="68" d="100"/>
          <a:sy n="68" d="100"/>
        </p:scale>
        <p:origin x="1434" y="60"/>
      </p:cViewPr>
      <p:guideLst>
        <p:guide orient="horz" pos="2160"/>
        <p:guide pos="3840"/>
      </p:guideLst>
    </p:cSldViewPr>
  </p:slideViewPr>
  <p:notesTextViewPr>
    <p:cViewPr>
      <p:scale>
        <a:sx n="1" d="1"/>
        <a:sy n="1" d="1"/>
      </p:scale>
      <p:origin x="0" y="0"/>
    </p:cViewPr>
  </p:notesTextViewPr>
  <p:sorterViewPr>
    <p:cViewPr>
      <p:scale>
        <a:sx n="100" d="100"/>
        <a:sy n="100" d="100"/>
      </p:scale>
      <p:origin x="0" y="724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1C0E9A-CAF1-44BA-8C98-5BE835AC7B3C}" type="datetimeFigureOut">
              <a:rPr lang="pt-BR" smtClean="0"/>
              <a:t>20/10/2020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3CCD0D-6437-4073-8960-8BC5F3D1E700}" type="slidenum">
              <a:rPr lang="pt-BR" smtClean="0"/>
              <a:t>‹nº›</a:t>
            </a:fld>
            <a:endParaRPr lang="pt-BR"/>
          </a:p>
        </p:txBody>
      </p:sp>
    </p:spTree>
    <p:extLst>
      <p:ext uri="{BB962C8B-B14F-4D97-AF65-F5344CB8AC3E}">
        <p14:creationId xmlns:p14="http://schemas.microsoft.com/office/powerpoint/2010/main" val="2751402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308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455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716AE-B139-4AEF-8AC5-FCA3837D9D7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2A8FC99-B924-4CC8-9782-1BAEFC5F5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CC39956-4D72-4527-A3D7-467AF2D5FE71}"/>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071233BF-578A-495E-A4DD-0F516A97FA24}"/>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CCABF1AF-51DC-4F1D-B6A9-EDC61394C36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311143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4E4ECA-2699-4B8A-AEA5-677DE68F8FC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D8FA993-DD33-4CF5-81E9-3DE9350B671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A948360-43C2-4AFA-85D0-9C25F159F447}"/>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B6AF7F78-02C3-4A92-80CE-B8D52A58E809}"/>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186E441C-F96D-47CB-A6A8-0A95EA5029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2382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1B4729D-8C1B-4D23-AF52-8E9140BB1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2078809-54C6-4997-9CD5-3DB83AE275E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6F528E-0847-46D4-8041-49A698676288}"/>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71C899A7-9A4A-4159-82DF-C862B9D67091}"/>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F065081D-8656-4AC8-8D85-B2E8626046C4}"/>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9106545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pic>
        <p:nvPicPr>
          <p:cNvPr id="11" name="Google Shape;11;p2"/>
          <p:cNvPicPr preferRelativeResize="0"/>
          <p:nvPr/>
        </p:nvPicPr>
        <p:blipFill>
          <a:blip r:embed="rId2">
            <a:alphaModFix/>
          </a:blip>
          <a:stretch>
            <a:fillRect/>
          </a:stretch>
        </p:blipFill>
        <p:spPr>
          <a:xfrm flipH="1">
            <a:off x="6864266" y="2851300"/>
            <a:ext cx="5292001" cy="3976168"/>
          </a:xfrm>
          <a:prstGeom prst="rect">
            <a:avLst/>
          </a:prstGeom>
          <a:noFill/>
          <a:ln>
            <a:noFill/>
          </a:ln>
        </p:spPr>
      </p:pic>
      <p:sp>
        <p:nvSpPr>
          <p:cNvPr id="13" name="Google Shape;13;p2"/>
          <p:cNvSpPr/>
          <p:nvPr/>
        </p:nvSpPr>
        <p:spPr>
          <a:xfrm>
            <a:off x="-33" y="-92267"/>
            <a:ext cx="12192000" cy="169200"/>
          </a:xfrm>
          <a:prstGeom prst="rect">
            <a:avLst/>
          </a:prstGeom>
          <a:solidFill>
            <a:srgbClr val="6ADBD9"/>
          </a:solidFill>
          <a:ln w="9525" cap="flat" cmpd="sng">
            <a:solidFill>
              <a:srgbClr val="6ADB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813221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716AE-B139-4AEF-8AC5-FCA3837D9D7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2A8FC99-B924-4CC8-9782-1BAEFC5F5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CC39956-4D72-4527-A3D7-467AF2D5FE71}"/>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071233BF-578A-495E-A4DD-0F516A97FA24}"/>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CCABF1AF-51DC-4F1D-B6A9-EDC61394C36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41454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D7937-05B1-4276-9BB4-06913220BC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EB13B8-6628-461E-A7DC-2E6DA8BC424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72D6DD-44F5-4F28-BDCA-45803BDB2FE2}"/>
              </a:ext>
            </a:extLst>
          </p:cNvPr>
          <p:cNvSpPr>
            <a:spLocks noGrp="1"/>
          </p:cNvSpPr>
          <p:nvPr>
            <p:ph type="dt" sz="half" idx="10"/>
          </p:nvPr>
        </p:nvSpPr>
        <p:spPr/>
        <p:txBody>
          <a:bodyPr/>
          <a:lstStyle/>
          <a:p>
            <a:r>
              <a:rPr lang="pt-BR" dirty="0"/>
              <a:t>@2020 LABDATA FIA.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A0E48BF8-21E0-4701-AFCB-C6FBB2F4D9CE}"/>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53BE8D92-1CF9-45FD-A449-2C0CE0396BDC}"/>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912361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89F59-64F4-4D36-975A-A572FDDF582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649A5F1-4D26-4372-A429-02801E40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8E34B12-ACB7-4504-857C-43022E3CDB8A}"/>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5A26DBF-39EF-46CF-8F63-50BDDAABEBF6}"/>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2DA030F6-239E-46A9-A507-CFFE4262CA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009801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2B96D-2AF0-478F-933F-07F7CFC6452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416FF0-4972-444F-9596-0D3DB469F90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62401C9-273D-4C9D-8957-984C097EEEB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7A0911A-2DAD-480B-87F0-51A20923BA10}"/>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92189F4B-8A4F-4301-9ED9-D98F3976699E}"/>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BBFF68CA-892C-4A00-B2E2-83ADCE4A0DC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1573298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F6EAA-4E06-4408-B3EC-0EB395A6E8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6C8F12E-79BA-499C-B6F7-44001FE88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79B9F35-DC8D-4441-8173-70108EF013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A0B3950-5B27-4F1D-A58E-8717968AA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D278AB4-08CF-4C9D-9092-477BA2890D0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2D2442F-3EF2-4D4D-B104-90565C5EB228}"/>
              </a:ext>
            </a:extLst>
          </p:cNvPr>
          <p:cNvSpPr>
            <a:spLocks noGrp="1"/>
          </p:cNvSpPr>
          <p:nvPr>
            <p:ph type="dt" sz="half" idx="10"/>
          </p:nvPr>
        </p:nvSpPr>
        <p:spPr/>
        <p:txBody>
          <a:bodyPr/>
          <a:lstStyle/>
          <a:p>
            <a:r>
              <a:rPr lang="pt-BR"/>
              <a:t>@2020 FIA LABDATA. Copyright all rights reserved.</a:t>
            </a:r>
          </a:p>
        </p:txBody>
      </p:sp>
      <p:sp>
        <p:nvSpPr>
          <p:cNvPr id="8" name="Espaço Reservado para Rodapé 7">
            <a:extLst>
              <a:ext uri="{FF2B5EF4-FFF2-40B4-BE49-F238E27FC236}">
                <a16:creationId xmlns:a16="http://schemas.microsoft.com/office/drawing/2014/main" id="{0252A0B8-9F20-44DB-9508-C4AEB8319467}"/>
              </a:ext>
            </a:extLst>
          </p:cNvPr>
          <p:cNvSpPr>
            <a:spLocks noGrp="1"/>
          </p:cNvSpPr>
          <p:nvPr>
            <p:ph type="ftr" sz="quarter" idx="11"/>
          </p:nvPr>
        </p:nvSpPr>
        <p:spPr/>
        <p:txBody>
          <a:bodyPr/>
          <a:lstStyle/>
          <a:p>
            <a:r>
              <a:rPr lang="pt-BR"/>
              <a:t>labdata.fia.com.br</a:t>
            </a:r>
          </a:p>
        </p:txBody>
      </p:sp>
      <p:sp>
        <p:nvSpPr>
          <p:cNvPr id="9" name="Espaço Reservado para Número de Slide 8">
            <a:extLst>
              <a:ext uri="{FF2B5EF4-FFF2-40B4-BE49-F238E27FC236}">
                <a16:creationId xmlns:a16="http://schemas.microsoft.com/office/drawing/2014/main" id="{AA4F7A9A-8E80-4E7F-A3FC-97E9B7A0204B}"/>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9432427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106FF-21A7-4166-8319-567BFEBA084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6C84C2D-443B-41E7-870C-BD9061D751BE}"/>
              </a:ext>
            </a:extLst>
          </p:cNvPr>
          <p:cNvSpPr>
            <a:spLocks noGrp="1"/>
          </p:cNvSpPr>
          <p:nvPr>
            <p:ph type="dt" sz="half" idx="10"/>
          </p:nvPr>
        </p:nvSpPr>
        <p:spPr/>
        <p:txBody>
          <a:bodyPr/>
          <a:lstStyle/>
          <a:p>
            <a:r>
              <a:rPr lang="pt-BR"/>
              <a:t>@2020 FIA LABDATA. Copyright all rights reserved.</a:t>
            </a:r>
          </a:p>
        </p:txBody>
      </p:sp>
      <p:sp>
        <p:nvSpPr>
          <p:cNvPr id="4" name="Espaço Reservado para Rodapé 3">
            <a:extLst>
              <a:ext uri="{FF2B5EF4-FFF2-40B4-BE49-F238E27FC236}">
                <a16:creationId xmlns:a16="http://schemas.microsoft.com/office/drawing/2014/main" id="{CE871DBC-8C7E-4790-A074-FC7CF74FD3C4}"/>
              </a:ext>
            </a:extLst>
          </p:cNvPr>
          <p:cNvSpPr>
            <a:spLocks noGrp="1"/>
          </p:cNvSpPr>
          <p:nvPr>
            <p:ph type="ftr" sz="quarter" idx="11"/>
          </p:nvPr>
        </p:nvSpPr>
        <p:spPr/>
        <p:txBody>
          <a:bodyPr/>
          <a:lstStyle/>
          <a:p>
            <a:r>
              <a:rPr lang="pt-BR"/>
              <a:t>labdata.fia.com.br</a:t>
            </a:r>
          </a:p>
        </p:txBody>
      </p:sp>
      <p:sp>
        <p:nvSpPr>
          <p:cNvPr id="5" name="Espaço Reservado para Número de Slide 4">
            <a:extLst>
              <a:ext uri="{FF2B5EF4-FFF2-40B4-BE49-F238E27FC236}">
                <a16:creationId xmlns:a16="http://schemas.microsoft.com/office/drawing/2014/main" id="{1578BE79-9371-482D-B61E-EA546C86E6B9}"/>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1022034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CFFAD7-E6C6-46C1-B5BB-817A54DEA51C}"/>
              </a:ext>
            </a:extLst>
          </p:cNvPr>
          <p:cNvSpPr>
            <a:spLocks noGrp="1"/>
          </p:cNvSpPr>
          <p:nvPr>
            <p:ph type="dt" sz="half" idx="10"/>
          </p:nvPr>
        </p:nvSpPr>
        <p:spPr/>
        <p:txBody>
          <a:bodyPr/>
          <a:lstStyle/>
          <a:p>
            <a:r>
              <a:rPr lang="pt-BR"/>
              <a:t>@2020 FIA LABDATA. Copyright all rights reserved.</a:t>
            </a:r>
          </a:p>
        </p:txBody>
      </p:sp>
      <p:sp>
        <p:nvSpPr>
          <p:cNvPr id="3" name="Espaço Reservado para Rodapé 2">
            <a:extLst>
              <a:ext uri="{FF2B5EF4-FFF2-40B4-BE49-F238E27FC236}">
                <a16:creationId xmlns:a16="http://schemas.microsoft.com/office/drawing/2014/main" id="{5E9A653A-9CBD-4578-9DFB-865325E6CB59}"/>
              </a:ext>
            </a:extLst>
          </p:cNvPr>
          <p:cNvSpPr>
            <a:spLocks noGrp="1"/>
          </p:cNvSpPr>
          <p:nvPr>
            <p:ph type="ftr" sz="quarter" idx="11"/>
          </p:nvPr>
        </p:nvSpPr>
        <p:spPr/>
        <p:txBody>
          <a:bodyPr/>
          <a:lstStyle/>
          <a:p>
            <a:r>
              <a:rPr lang="pt-BR"/>
              <a:t>labdata.fia.com.br</a:t>
            </a:r>
          </a:p>
        </p:txBody>
      </p:sp>
      <p:sp>
        <p:nvSpPr>
          <p:cNvPr id="4" name="Espaço Reservado para Número de Slide 3">
            <a:extLst>
              <a:ext uri="{FF2B5EF4-FFF2-40B4-BE49-F238E27FC236}">
                <a16:creationId xmlns:a16="http://schemas.microsoft.com/office/drawing/2014/main" id="{192D0B2D-1966-42CB-AEE8-C7136268283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146255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D7937-05B1-4276-9BB4-06913220BC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EB13B8-6628-461E-A7DC-2E6DA8BC424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72D6DD-44F5-4F28-BDCA-45803BDB2FE2}"/>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A0E48BF8-21E0-4701-AFCB-C6FBB2F4D9CE}"/>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53BE8D92-1CF9-45FD-A449-2C0CE0396BDC}"/>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0126307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70A50-D06D-4105-8048-B11E8CBED89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A999CF1-C8F4-4CFD-B5F6-F1E1CF44E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45658EB-1D49-4F88-9830-F607BC5F4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0002697-4E19-4C42-AFAC-8BEF8FD755C4}"/>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0DFEE884-A0F2-48DB-BA6E-D58E3438D656}"/>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6C66D9C5-2EEA-4428-9090-31AC84351FB7}"/>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8172914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5FE8F-00CA-445E-BF25-C8DAC77E594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67159A-446E-4F5D-98C3-E4556E4A3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A26234A-4931-4C7A-BD8E-599A6D5D8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9C5AE97-0A0D-45D5-9F36-995E18A08893}"/>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1AFF6FF8-A225-4D65-B4D2-40C6552CADFC}"/>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06B29670-B4A8-4F96-A599-1C62154F8A9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4551218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4E4ECA-2699-4B8A-AEA5-677DE68F8FC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D8FA993-DD33-4CF5-81E9-3DE9350B671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A948360-43C2-4AFA-85D0-9C25F159F447}"/>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B6AF7F78-02C3-4A92-80CE-B8D52A58E809}"/>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186E441C-F96D-47CB-A6A8-0A95EA5029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824880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1B4729D-8C1B-4D23-AF52-8E9140BB1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2078809-54C6-4997-9CD5-3DB83AE275E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6F528E-0847-46D4-8041-49A698676288}"/>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71C899A7-9A4A-4159-82DF-C862B9D67091}"/>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F065081D-8656-4AC8-8D85-B2E8626046C4}"/>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4685513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pic>
        <p:nvPicPr>
          <p:cNvPr id="11" name="Google Shape;11;p2"/>
          <p:cNvPicPr preferRelativeResize="0"/>
          <p:nvPr/>
        </p:nvPicPr>
        <p:blipFill>
          <a:blip r:embed="rId2">
            <a:alphaModFix/>
          </a:blip>
          <a:stretch>
            <a:fillRect/>
          </a:stretch>
        </p:blipFill>
        <p:spPr>
          <a:xfrm flipH="1">
            <a:off x="6864266" y="2851300"/>
            <a:ext cx="5292001" cy="3976168"/>
          </a:xfrm>
          <a:prstGeom prst="rect">
            <a:avLst/>
          </a:prstGeom>
          <a:noFill/>
          <a:ln>
            <a:noFill/>
          </a:ln>
        </p:spPr>
      </p:pic>
      <p:sp>
        <p:nvSpPr>
          <p:cNvPr id="13" name="Google Shape;13;p2"/>
          <p:cNvSpPr/>
          <p:nvPr/>
        </p:nvSpPr>
        <p:spPr>
          <a:xfrm>
            <a:off x="-33" y="-92267"/>
            <a:ext cx="12192000" cy="169200"/>
          </a:xfrm>
          <a:prstGeom prst="rect">
            <a:avLst/>
          </a:prstGeom>
          <a:solidFill>
            <a:srgbClr val="6ADBD9"/>
          </a:solidFill>
          <a:ln w="9525" cap="flat" cmpd="sng">
            <a:solidFill>
              <a:srgbClr val="6ADB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9505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89F59-64F4-4D36-975A-A572FDDF582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649A5F1-4D26-4372-A429-02801E40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8E34B12-ACB7-4504-857C-43022E3CDB8A}"/>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5A26DBF-39EF-46CF-8F63-50BDDAABEBF6}"/>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2DA030F6-239E-46A9-A507-CFFE4262CA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550056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2B96D-2AF0-478F-933F-07F7CFC6452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416FF0-4972-444F-9596-0D3DB469F90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62401C9-273D-4C9D-8957-984C097EEEB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7A0911A-2DAD-480B-87F0-51A20923BA10}"/>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92189F4B-8A4F-4301-9ED9-D98F3976699E}"/>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BBFF68CA-892C-4A00-B2E2-83ADCE4A0DC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26525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F6EAA-4E06-4408-B3EC-0EB395A6E8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6C8F12E-79BA-499C-B6F7-44001FE88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79B9F35-DC8D-4441-8173-70108EF013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A0B3950-5B27-4F1D-A58E-8717968AA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D278AB4-08CF-4C9D-9092-477BA2890D0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2D2442F-3EF2-4D4D-B104-90565C5EB228}"/>
              </a:ext>
            </a:extLst>
          </p:cNvPr>
          <p:cNvSpPr>
            <a:spLocks noGrp="1"/>
          </p:cNvSpPr>
          <p:nvPr>
            <p:ph type="dt" sz="half" idx="10"/>
          </p:nvPr>
        </p:nvSpPr>
        <p:spPr/>
        <p:txBody>
          <a:bodyPr/>
          <a:lstStyle/>
          <a:p>
            <a:r>
              <a:rPr lang="pt-BR"/>
              <a:t>@2020 FIA LABDATA. Copyright all rights reserved.</a:t>
            </a:r>
          </a:p>
        </p:txBody>
      </p:sp>
      <p:sp>
        <p:nvSpPr>
          <p:cNvPr id="8" name="Espaço Reservado para Rodapé 7">
            <a:extLst>
              <a:ext uri="{FF2B5EF4-FFF2-40B4-BE49-F238E27FC236}">
                <a16:creationId xmlns:a16="http://schemas.microsoft.com/office/drawing/2014/main" id="{0252A0B8-9F20-44DB-9508-C4AEB8319467}"/>
              </a:ext>
            </a:extLst>
          </p:cNvPr>
          <p:cNvSpPr>
            <a:spLocks noGrp="1"/>
          </p:cNvSpPr>
          <p:nvPr>
            <p:ph type="ftr" sz="quarter" idx="11"/>
          </p:nvPr>
        </p:nvSpPr>
        <p:spPr/>
        <p:txBody>
          <a:bodyPr/>
          <a:lstStyle/>
          <a:p>
            <a:r>
              <a:rPr lang="pt-BR"/>
              <a:t>labdata.fia.com.br</a:t>
            </a:r>
          </a:p>
        </p:txBody>
      </p:sp>
      <p:sp>
        <p:nvSpPr>
          <p:cNvPr id="9" name="Espaço Reservado para Número de Slide 8">
            <a:extLst>
              <a:ext uri="{FF2B5EF4-FFF2-40B4-BE49-F238E27FC236}">
                <a16:creationId xmlns:a16="http://schemas.microsoft.com/office/drawing/2014/main" id="{AA4F7A9A-8E80-4E7F-A3FC-97E9B7A0204B}"/>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202468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106FF-21A7-4166-8319-567BFEBA084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6C84C2D-443B-41E7-870C-BD9061D751BE}"/>
              </a:ext>
            </a:extLst>
          </p:cNvPr>
          <p:cNvSpPr>
            <a:spLocks noGrp="1"/>
          </p:cNvSpPr>
          <p:nvPr>
            <p:ph type="dt" sz="half" idx="10"/>
          </p:nvPr>
        </p:nvSpPr>
        <p:spPr/>
        <p:txBody>
          <a:bodyPr/>
          <a:lstStyle/>
          <a:p>
            <a:r>
              <a:rPr lang="pt-BR"/>
              <a:t>@2020 FIA LABDATA. Copyright all rights reserved.</a:t>
            </a:r>
          </a:p>
        </p:txBody>
      </p:sp>
      <p:sp>
        <p:nvSpPr>
          <p:cNvPr id="4" name="Espaço Reservado para Rodapé 3">
            <a:extLst>
              <a:ext uri="{FF2B5EF4-FFF2-40B4-BE49-F238E27FC236}">
                <a16:creationId xmlns:a16="http://schemas.microsoft.com/office/drawing/2014/main" id="{CE871DBC-8C7E-4790-A074-FC7CF74FD3C4}"/>
              </a:ext>
            </a:extLst>
          </p:cNvPr>
          <p:cNvSpPr>
            <a:spLocks noGrp="1"/>
          </p:cNvSpPr>
          <p:nvPr>
            <p:ph type="ftr" sz="quarter" idx="11"/>
          </p:nvPr>
        </p:nvSpPr>
        <p:spPr/>
        <p:txBody>
          <a:bodyPr/>
          <a:lstStyle/>
          <a:p>
            <a:r>
              <a:rPr lang="pt-BR"/>
              <a:t>labdata.fia.com.br</a:t>
            </a:r>
          </a:p>
        </p:txBody>
      </p:sp>
      <p:sp>
        <p:nvSpPr>
          <p:cNvPr id="5" name="Espaço Reservado para Número de Slide 4">
            <a:extLst>
              <a:ext uri="{FF2B5EF4-FFF2-40B4-BE49-F238E27FC236}">
                <a16:creationId xmlns:a16="http://schemas.microsoft.com/office/drawing/2014/main" id="{1578BE79-9371-482D-B61E-EA546C86E6B9}"/>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395213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CFFAD7-E6C6-46C1-B5BB-817A54DEA51C}"/>
              </a:ext>
            </a:extLst>
          </p:cNvPr>
          <p:cNvSpPr>
            <a:spLocks noGrp="1"/>
          </p:cNvSpPr>
          <p:nvPr>
            <p:ph type="dt" sz="half" idx="10"/>
          </p:nvPr>
        </p:nvSpPr>
        <p:spPr/>
        <p:txBody>
          <a:bodyPr/>
          <a:lstStyle/>
          <a:p>
            <a:r>
              <a:rPr lang="pt-BR"/>
              <a:t>@2020 FIA LABDATA. Copyright all rights reserved.</a:t>
            </a:r>
          </a:p>
        </p:txBody>
      </p:sp>
      <p:sp>
        <p:nvSpPr>
          <p:cNvPr id="3" name="Espaço Reservado para Rodapé 2">
            <a:extLst>
              <a:ext uri="{FF2B5EF4-FFF2-40B4-BE49-F238E27FC236}">
                <a16:creationId xmlns:a16="http://schemas.microsoft.com/office/drawing/2014/main" id="{5E9A653A-9CBD-4578-9DFB-865325E6CB59}"/>
              </a:ext>
            </a:extLst>
          </p:cNvPr>
          <p:cNvSpPr>
            <a:spLocks noGrp="1"/>
          </p:cNvSpPr>
          <p:nvPr>
            <p:ph type="ftr" sz="quarter" idx="11"/>
          </p:nvPr>
        </p:nvSpPr>
        <p:spPr/>
        <p:txBody>
          <a:bodyPr/>
          <a:lstStyle/>
          <a:p>
            <a:r>
              <a:rPr lang="pt-BR"/>
              <a:t>labdata.fia.com.br</a:t>
            </a:r>
          </a:p>
        </p:txBody>
      </p:sp>
      <p:sp>
        <p:nvSpPr>
          <p:cNvPr id="4" name="Espaço Reservado para Número de Slide 3">
            <a:extLst>
              <a:ext uri="{FF2B5EF4-FFF2-40B4-BE49-F238E27FC236}">
                <a16:creationId xmlns:a16="http://schemas.microsoft.com/office/drawing/2014/main" id="{192D0B2D-1966-42CB-AEE8-C7136268283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622565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70A50-D06D-4105-8048-B11E8CBED89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A999CF1-C8F4-4CFD-B5F6-F1E1CF44E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45658EB-1D49-4F88-9830-F607BC5F4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0002697-4E19-4C42-AFAC-8BEF8FD755C4}"/>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0DFEE884-A0F2-48DB-BA6E-D58E3438D656}"/>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6C66D9C5-2EEA-4428-9090-31AC84351FB7}"/>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999709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5FE8F-00CA-445E-BF25-C8DAC77E594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67159A-446E-4F5D-98C3-E4556E4A3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A26234A-4931-4C7A-BD8E-599A6D5D8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9C5AE97-0A0D-45D5-9F36-995E18A08893}"/>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1AFF6FF8-A225-4D65-B4D2-40C6552CADFC}"/>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06B29670-B4A8-4F96-A599-1C62154F8A9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784655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5C3565C-D140-4C0C-92F9-F31FDB21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DEC85DB-826E-4880-8EB7-61B52CC1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1BE5735-FB17-4D51-86BB-86683FBBE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6708B36-E06F-44CB-9761-AC85A8BEC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labdata.fia.com.br</a:t>
            </a:r>
          </a:p>
        </p:txBody>
      </p:sp>
      <p:sp>
        <p:nvSpPr>
          <p:cNvPr id="6" name="Espaço Reservado para Número de Slide 5">
            <a:extLst>
              <a:ext uri="{FF2B5EF4-FFF2-40B4-BE49-F238E27FC236}">
                <a16:creationId xmlns:a16="http://schemas.microsoft.com/office/drawing/2014/main" id="{F44006AA-26E9-4FDB-B981-0283554DA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FB8526-A7DF-44F1-A0A0-E2C9088E1528}" type="slidenum">
              <a:rPr lang="pt-BR" smtClean="0"/>
              <a:t>‹nº›</a:t>
            </a:fld>
            <a:endParaRPr lang="pt-BR"/>
          </a:p>
        </p:txBody>
      </p:sp>
    </p:spTree>
    <p:extLst>
      <p:ext uri="{BB962C8B-B14F-4D97-AF65-F5344CB8AC3E}">
        <p14:creationId xmlns:p14="http://schemas.microsoft.com/office/powerpoint/2010/main" val="6489833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5C3565C-D140-4C0C-92F9-F31FDB21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6DEC85DB-826E-4880-8EB7-61B52CC1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C1BE5735-FB17-4D51-86BB-86683FBBE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4020202020204"/>
              </a:defRPr>
            </a:lvl1pPr>
          </a:lstStyle>
          <a:p>
            <a:r>
              <a:rPr lang="pt-BR" dirty="0"/>
              <a:t>@2020 FIA LABDATA.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56708B36-E06F-44CB-9761-AC85A8BEC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4020202020204"/>
              </a:defRPr>
            </a:lvl1pPr>
          </a:lstStyle>
          <a:p>
            <a:r>
              <a:rPr lang="pt-BR" dirty="0"/>
              <a:t>labdata.fia.com.br</a:t>
            </a:r>
          </a:p>
        </p:txBody>
      </p:sp>
      <p:sp>
        <p:nvSpPr>
          <p:cNvPr id="6" name="Espaço Reservado para Número de Slide 5">
            <a:extLst>
              <a:ext uri="{FF2B5EF4-FFF2-40B4-BE49-F238E27FC236}">
                <a16:creationId xmlns:a16="http://schemas.microsoft.com/office/drawing/2014/main" id="{F44006AA-26E9-4FDB-B981-0283554DA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4020202020204"/>
              </a:defRPr>
            </a:lvl1pPr>
          </a:lstStyle>
          <a:p>
            <a:fld id="{E8FB8526-A7DF-44F1-A0A0-E2C9088E1528}" type="slidenum">
              <a:rPr lang="pt-BR" smtClean="0"/>
              <a:pPr/>
              <a:t>‹nº›</a:t>
            </a:fld>
            <a:endParaRPr lang="pt-BR" dirty="0"/>
          </a:p>
        </p:txBody>
      </p:sp>
    </p:spTree>
    <p:extLst>
      <p:ext uri="{BB962C8B-B14F-4D97-AF65-F5344CB8AC3E}">
        <p14:creationId xmlns:p14="http://schemas.microsoft.com/office/powerpoint/2010/main" val="194408242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hf sldNum="0" hdr="0" ftr="0"/>
  <p:txStyles>
    <p:titleStyle>
      <a:lvl1pPr algn="l" defTabSz="914400" rtl="0" eaLnBrk="1" latinLnBrk="0" hangingPunct="1">
        <a:lnSpc>
          <a:spcPct val="90000"/>
        </a:lnSpc>
        <a:spcBef>
          <a:spcPct val="0"/>
        </a:spcBef>
        <a:buNone/>
        <a:defRPr sz="4400" kern="1200">
          <a:solidFill>
            <a:schemeClr val="tx1"/>
          </a:solidFill>
          <a:latin typeface="Open Sans" panose="020B060402020202020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4020202020204"/>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4020202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4020202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4020202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4020202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1.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jpe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eg"/><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3.pn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1.jpe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4.jpeg"/><Relationship Id="rId5" Type="http://schemas.openxmlformats.org/officeDocument/2006/relationships/image" Target="../media/image1.pn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21" name="Imagem 20" descr="Computador ligado sobre uma mesa de madeira&#10;&#10;Descrição gerada automaticamente">
            <a:extLst>
              <a:ext uri="{FF2B5EF4-FFF2-40B4-BE49-F238E27FC236}">
                <a16:creationId xmlns:a16="http://schemas.microsoft.com/office/drawing/2014/main" id="{1306DCBA-FB67-4B66-A5AA-BD70C783D04F}"/>
              </a:ext>
            </a:extLst>
          </p:cNvPr>
          <p:cNvPicPr>
            <a:picLocks noChangeAspect="1"/>
          </p:cNvPicPr>
          <p:nvPr/>
        </p:nvPicPr>
        <p:blipFill rotWithShape="1">
          <a:blip r:embed="rId3">
            <a:extLst>
              <a:ext uri="{28A0092B-C50C-407E-A947-70E740481C1C}">
                <a14:useLocalDpi xmlns:a14="http://schemas.microsoft.com/office/drawing/2010/main" val="0"/>
              </a:ext>
            </a:extLst>
          </a:blip>
          <a:srcRect l="993" t="463" r="20503" b="2290"/>
          <a:stretch/>
        </p:blipFill>
        <p:spPr>
          <a:xfrm>
            <a:off x="4001254" y="27970"/>
            <a:ext cx="8190746" cy="6830030"/>
          </a:xfrm>
          <a:prstGeom prst="rect">
            <a:avLst/>
          </a:prstGeom>
        </p:spPr>
      </p:pic>
      <p:grpSp>
        <p:nvGrpSpPr>
          <p:cNvPr id="56" name="Google Shape;56;p13"/>
          <p:cNvGrpSpPr/>
          <p:nvPr/>
        </p:nvGrpSpPr>
        <p:grpSpPr>
          <a:xfrm>
            <a:off x="-3245626" y="-304800"/>
            <a:ext cx="10893700" cy="7467600"/>
            <a:chOff x="-2438400" y="-228600"/>
            <a:chExt cx="8170275" cy="5600700"/>
          </a:xfrm>
        </p:grpSpPr>
        <p:grpSp>
          <p:nvGrpSpPr>
            <p:cNvPr id="57" name="Google Shape;57;p13"/>
            <p:cNvGrpSpPr/>
            <p:nvPr/>
          </p:nvGrpSpPr>
          <p:grpSpPr>
            <a:xfrm>
              <a:off x="-2438400" y="0"/>
              <a:ext cx="8017875" cy="5372100"/>
              <a:chOff x="-2438400" y="0"/>
              <a:chExt cx="8017875" cy="5372100"/>
            </a:xfrm>
          </p:grpSpPr>
          <p:pic>
            <p:nvPicPr>
              <p:cNvPr id="58" name="Google Shape;58;p13"/>
              <p:cNvPicPr preferRelativeResize="0"/>
              <p:nvPr/>
            </p:nvPicPr>
            <p:blipFill rotWithShape="1">
              <a:blip r:embed="rId4">
                <a:alphaModFix/>
              </a:blip>
              <a:srcRect l="-43947"/>
              <a:stretch/>
            </p:blipFill>
            <p:spPr>
              <a:xfrm rot="10800000" flipH="1">
                <a:off x="-2438400" y="0"/>
                <a:ext cx="7987800" cy="5143500"/>
              </a:xfrm>
              <a:prstGeom prst="trapezoid">
                <a:avLst>
                  <a:gd name="adj" fmla="val 41313"/>
                </a:avLst>
              </a:prstGeom>
              <a:noFill/>
              <a:ln>
                <a:noFill/>
              </a:ln>
            </p:spPr>
          </p:pic>
          <p:cxnSp>
            <p:nvCxnSpPr>
              <p:cNvPr id="59" name="Google Shape;59;p13"/>
              <p:cNvCxnSpPr/>
              <p:nvPr/>
            </p:nvCxnSpPr>
            <p:spPr>
              <a:xfrm flipH="1">
                <a:off x="3371775" y="0"/>
                <a:ext cx="2207700" cy="5372100"/>
              </a:xfrm>
              <a:prstGeom prst="straightConnector1">
                <a:avLst/>
              </a:prstGeom>
              <a:noFill/>
              <a:ln w="28575" cap="flat" cmpd="sng">
                <a:solidFill>
                  <a:srgbClr val="6ADBD9"/>
                </a:solidFill>
                <a:prstDash val="solid"/>
                <a:round/>
                <a:headEnd type="none" w="med" len="med"/>
                <a:tailEnd type="none" w="med" len="med"/>
              </a:ln>
            </p:spPr>
          </p:cxnSp>
        </p:grpSp>
        <p:cxnSp>
          <p:nvCxnSpPr>
            <p:cNvPr id="60" name="Google Shape;60;p13"/>
            <p:cNvCxnSpPr/>
            <p:nvPr/>
          </p:nvCxnSpPr>
          <p:spPr>
            <a:xfrm flipH="1">
              <a:off x="3524175" y="-228600"/>
              <a:ext cx="2207700" cy="5372100"/>
            </a:xfrm>
            <a:prstGeom prst="straightConnector1">
              <a:avLst/>
            </a:prstGeom>
            <a:noFill/>
            <a:ln w="19050" cap="flat" cmpd="sng">
              <a:solidFill>
                <a:srgbClr val="6ADBD9"/>
              </a:solidFill>
              <a:prstDash val="solid"/>
              <a:round/>
              <a:headEnd type="none" w="med" len="med"/>
              <a:tailEnd type="none" w="med" len="med"/>
            </a:ln>
          </p:spPr>
        </p:cxnSp>
      </p:grpSp>
      <p:grpSp>
        <p:nvGrpSpPr>
          <p:cNvPr id="16" name="Agrupar 15">
            <a:extLst>
              <a:ext uri="{FF2B5EF4-FFF2-40B4-BE49-F238E27FC236}">
                <a16:creationId xmlns:a16="http://schemas.microsoft.com/office/drawing/2014/main" id="{9684D99A-72DF-4D5F-8D9A-5736DBDA7732}"/>
              </a:ext>
            </a:extLst>
          </p:cNvPr>
          <p:cNvGrpSpPr/>
          <p:nvPr/>
        </p:nvGrpSpPr>
        <p:grpSpPr>
          <a:xfrm>
            <a:off x="0" y="27970"/>
            <a:ext cx="5266000" cy="5143500"/>
            <a:chOff x="4063978" y="94597"/>
            <a:chExt cx="2977228" cy="2308431"/>
          </a:xfrm>
        </p:grpSpPr>
        <p:sp>
          <p:nvSpPr>
            <p:cNvPr id="17" name="Retângulo 16">
              <a:extLst>
                <a:ext uri="{FF2B5EF4-FFF2-40B4-BE49-F238E27FC236}">
                  <a16:creationId xmlns:a16="http://schemas.microsoft.com/office/drawing/2014/main" id="{AE5BFAF2-8E54-436D-B6EE-98DEE8DABB4E}"/>
                </a:ext>
              </a:extLst>
            </p:cNvPr>
            <p:cNvSpPr/>
            <p:nvPr/>
          </p:nvSpPr>
          <p:spPr>
            <a:xfrm rot="10800000">
              <a:off x="4063978" y="94597"/>
              <a:ext cx="2977228" cy="2308431"/>
            </a:xfrm>
            <a:prstGeom prst="rect">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8" name="Google Shape;62;p13">
              <a:extLst>
                <a:ext uri="{FF2B5EF4-FFF2-40B4-BE49-F238E27FC236}">
                  <a16:creationId xmlns:a16="http://schemas.microsoft.com/office/drawing/2014/main" id="{64E7C09F-0341-482E-BCB1-79FB64B2AB76}"/>
                </a:ext>
              </a:extLst>
            </p:cNvPr>
            <p:cNvPicPr preferRelativeResize="0"/>
            <p:nvPr/>
          </p:nvPicPr>
          <p:blipFill>
            <a:blip r:embed="rId5">
              <a:alphaModFix/>
            </a:blip>
            <a:stretch>
              <a:fillRect/>
            </a:stretch>
          </p:blipFill>
          <p:spPr>
            <a:xfrm rot="10800000" flipH="1">
              <a:off x="4126949" y="96004"/>
              <a:ext cx="2027620" cy="1407280"/>
            </a:xfrm>
            <a:prstGeom prst="rect">
              <a:avLst/>
            </a:prstGeom>
            <a:noFill/>
            <a:ln>
              <a:noFill/>
            </a:ln>
          </p:spPr>
        </p:pic>
      </p:grpSp>
      <p:sp>
        <p:nvSpPr>
          <p:cNvPr id="12" name="Title Placeholder 1">
            <a:extLst>
              <a:ext uri="{FF2B5EF4-FFF2-40B4-BE49-F238E27FC236}">
                <a16:creationId xmlns:a16="http://schemas.microsoft.com/office/drawing/2014/main" id="{07F0ED33-AD32-4C33-85BB-32CDD38A7B6A}"/>
              </a:ext>
            </a:extLst>
          </p:cNvPr>
          <p:cNvSpPr txBox="1">
            <a:spLocks/>
          </p:cNvSpPr>
          <p:nvPr/>
        </p:nvSpPr>
        <p:spPr>
          <a:xfrm>
            <a:off x="401194" y="3799046"/>
            <a:ext cx="5769507" cy="1259228"/>
          </a:xfrm>
          <a:prstGeom prst="rect">
            <a:avLst/>
          </a:prstGeom>
          <a:noFill/>
          <a:ln>
            <a:noFill/>
          </a:ln>
        </p:spPr>
        <p:txBody>
          <a:bodyPr spcFirstLastPara="1" wrap="square" lIns="121900" tIns="121900" rIns="121900" bIns="121900" anchor="ctr" anchorCtr="0">
            <a:noAutofit/>
          </a:bodyPr>
          <a:lstStyle>
            <a:defPPr>
              <a:defRPr lang="pt-BR"/>
            </a:defPPr>
            <a:lvl1pPr defTabSz="1219170">
              <a:buClr>
                <a:srgbClr val="000000"/>
              </a:buClr>
              <a:defRPr sz="1867" b="1" kern="0">
                <a:solidFill>
                  <a:srgbClr val="666666"/>
                </a:solidFill>
                <a:latin typeface="Open Sans"/>
                <a:ea typeface="Open Sans"/>
                <a:cs typeface="Open Sans"/>
              </a:defRPr>
            </a:lvl1pPr>
          </a:lstStyle>
          <a:p>
            <a:r>
              <a:rPr lang="en-US" sz="2400" dirty="0"/>
              <a:t>Séries Temporais aplicadas ao</a:t>
            </a:r>
            <a:br>
              <a:rPr lang="en-US" sz="2400" dirty="0"/>
            </a:br>
            <a:r>
              <a:rPr lang="en-US" sz="2400" dirty="0"/>
              <a:t>Mercado Financeiro</a:t>
            </a:r>
          </a:p>
          <a:p>
            <a:r>
              <a:rPr lang="en-US" sz="1600" b="0" i="1" dirty="0">
                <a:solidFill>
                  <a:schemeClr val="bg1"/>
                </a:solidFill>
              </a:rPr>
              <a:t>Modelo preditivo de preços das ações da B3</a:t>
            </a:r>
            <a:endParaRPr lang="da-DK" sz="1100" b="0" i="1" dirty="0">
              <a:solidFill>
                <a:schemeClr val="bg1"/>
              </a:solidFill>
            </a:endParaRPr>
          </a:p>
        </p:txBody>
      </p:sp>
      <p:pic>
        <p:nvPicPr>
          <p:cNvPr id="20" name="Imagem 19">
            <a:extLst>
              <a:ext uri="{FF2B5EF4-FFF2-40B4-BE49-F238E27FC236}">
                <a16:creationId xmlns:a16="http://schemas.microsoft.com/office/drawing/2014/main" id="{4C5EEAC4-B5D4-47CE-97F1-92B7D342904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503328" y="6041012"/>
            <a:ext cx="1907374" cy="366795"/>
          </a:xfrm>
          <a:prstGeom prst="roundRect">
            <a:avLst/>
          </a:prstGeom>
        </p:spPr>
      </p:pic>
      <p:sp>
        <p:nvSpPr>
          <p:cNvPr id="2" name="Google Shape;64;p13">
            <a:extLst>
              <a:ext uri="{FF2B5EF4-FFF2-40B4-BE49-F238E27FC236}">
                <a16:creationId xmlns:a16="http://schemas.microsoft.com/office/drawing/2014/main" id="{A845898D-B260-4FCE-A823-81AF6F4DEA78}"/>
              </a:ext>
            </a:extLst>
          </p:cNvPr>
          <p:cNvSpPr txBox="1"/>
          <p:nvPr/>
        </p:nvSpPr>
        <p:spPr>
          <a:xfrm>
            <a:off x="403093" y="5215433"/>
            <a:ext cx="1537896" cy="5080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pt-BR" sz="1200" kern="0" dirty="0">
                <a:solidFill>
                  <a:schemeClr val="bg1"/>
                </a:solidFill>
                <a:latin typeface="Open Sans"/>
                <a:ea typeface="Open Sans"/>
                <a:cs typeface="Open Sans"/>
                <a:sym typeface="Open Sans"/>
              </a:rPr>
              <a:t>22/10/2020</a:t>
            </a:r>
            <a:endParaRPr kern="0"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1893513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05309"/>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3947160" y="231827"/>
            <a:ext cx="7461452" cy="608386"/>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3947160" y="231826"/>
            <a:ext cx="7461452"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descr="Uma imagem contendo olhando, espelho, preto, branco&#10;&#10;Descrição gerada automaticamente">
            <a:extLst>
              <a:ext uri="{FF2B5EF4-FFF2-40B4-BE49-F238E27FC236}">
                <a16:creationId xmlns:a16="http://schemas.microsoft.com/office/drawing/2014/main" id="{E48C6516-0B00-4C32-B0EC-F4452EE5FBC9}"/>
              </a:ext>
            </a:extLst>
          </p:cNvPr>
          <p:cNvPicPr>
            <a:picLocks noChangeAspect="1"/>
          </p:cNvPicPr>
          <p:nvPr/>
        </p:nvPicPr>
        <p:blipFill rotWithShape="1">
          <a:blip r:embed="rId3">
            <a:extLst>
              <a:ext uri="{28A0092B-C50C-407E-A947-70E740481C1C}">
                <a14:useLocalDpi xmlns:a14="http://schemas.microsoft.com/office/drawing/2010/main" val="0"/>
              </a:ext>
            </a:extLst>
          </a:blip>
          <a:srcRect l="13678"/>
          <a:stretch/>
        </p:blipFill>
        <p:spPr>
          <a:xfrm>
            <a:off x="0" y="0"/>
            <a:ext cx="3947158" cy="6858000"/>
          </a:xfrm>
          <a:prstGeom prst="rect">
            <a:avLst/>
          </a:prstGeom>
        </p:spPr>
      </p:pic>
      <p:sp>
        <p:nvSpPr>
          <p:cNvPr id="4" name="Retângulo 3">
            <a:extLst>
              <a:ext uri="{FF2B5EF4-FFF2-40B4-BE49-F238E27FC236}">
                <a16:creationId xmlns:a16="http://schemas.microsoft.com/office/drawing/2014/main" id="{246709FC-2352-4168-B4D7-C6AEF1560B6D}"/>
              </a:ext>
            </a:extLst>
          </p:cNvPr>
          <p:cNvSpPr/>
          <p:nvPr/>
        </p:nvSpPr>
        <p:spPr>
          <a:xfrm>
            <a:off x="4034989" y="1014461"/>
            <a:ext cx="7200000" cy="307777"/>
          </a:xfrm>
          <a:prstGeom prst="rect">
            <a:avLst/>
          </a:prstGeom>
        </p:spPr>
        <p:txBody>
          <a:bodyPr wrap="square">
            <a:spAutoFit/>
          </a:bodyPr>
          <a:lstStyle/>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Exemplos da série temporal de cotações históricas do </a:t>
            </a:r>
            <a:r>
              <a:rPr lang="pt-BR" sz="1400" b="1" dirty="0">
                <a:solidFill>
                  <a:srgbClr val="434343"/>
                </a:solidFill>
                <a:latin typeface="Open Sans" panose="020B0604020202020204" charset="0"/>
                <a:ea typeface="Open Sans" panose="020B0604020202020204" charset="0"/>
                <a:cs typeface="Open Sans" panose="020B0604020202020204" charset="0"/>
              </a:rPr>
              <a:t>BBAS3 (Banco do Brasil SA).</a:t>
            </a:r>
            <a:endParaRPr lang="pt-BR" sz="1100" b="1" dirty="0">
              <a:solidFill>
                <a:srgbClr val="434343"/>
              </a:solidFill>
              <a:latin typeface="Open Sans" panose="020B0604020202020204" charset="0"/>
              <a:ea typeface="Open Sans" panose="020B0604020202020204" charset="0"/>
              <a:cs typeface="Open Sans" panose="020B0604020202020204" charset="0"/>
            </a:endParaRPr>
          </a:p>
        </p:txBody>
      </p:sp>
      <p:pic>
        <p:nvPicPr>
          <p:cNvPr id="7" name="Imagem 6">
            <a:extLst>
              <a:ext uri="{FF2B5EF4-FFF2-40B4-BE49-F238E27FC236}">
                <a16:creationId xmlns:a16="http://schemas.microsoft.com/office/drawing/2014/main" id="{58F0719E-E1CA-462A-A8EE-0DD26A7567D7}"/>
              </a:ext>
            </a:extLst>
          </p:cNvPr>
          <p:cNvPicPr>
            <a:picLocks noChangeAspect="1"/>
          </p:cNvPicPr>
          <p:nvPr/>
        </p:nvPicPr>
        <p:blipFill>
          <a:blip r:embed="rId4"/>
          <a:stretch>
            <a:fillRect/>
          </a:stretch>
        </p:blipFill>
        <p:spPr>
          <a:xfrm>
            <a:off x="4120783" y="1445202"/>
            <a:ext cx="7114206" cy="4704182"/>
          </a:xfrm>
          <a:prstGeom prst="rect">
            <a:avLst/>
          </a:prstGeom>
        </p:spPr>
      </p:pic>
      <p:sp>
        <p:nvSpPr>
          <p:cNvPr id="10" name="Title Placeholder 1">
            <a:extLst>
              <a:ext uri="{FF2B5EF4-FFF2-40B4-BE49-F238E27FC236}">
                <a16:creationId xmlns:a16="http://schemas.microsoft.com/office/drawing/2014/main" id="{24012A46-89C3-4D53-9E35-2DB4BE1E60B8}"/>
              </a:ext>
            </a:extLst>
          </p:cNvPr>
          <p:cNvSpPr txBox="1">
            <a:spLocks/>
          </p:cNvSpPr>
          <p:nvPr/>
        </p:nvSpPr>
        <p:spPr>
          <a:xfrm>
            <a:off x="4208610" y="179403"/>
            <a:ext cx="5652842"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3</a:t>
            </a:r>
            <a:r>
              <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Os Dados / </a:t>
            </a:r>
            <a:r>
              <a:rPr lang="pt-BR" sz="1800" b="1" dirty="0">
                <a:solidFill>
                  <a:srgbClr val="434343"/>
                </a:solidFill>
                <a:latin typeface="Open Sans" panose="020B0604020202020204" charset="0"/>
                <a:ea typeface="Open Sans" panose="020B0604020202020204" charset="0"/>
                <a:cs typeface="Open Sans" panose="020B0604020202020204" charset="0"/>
              </a:rPr>
              <a:t>3.2. </a:t>
            </a:r>
            <a:r>
              <a:rPr kumimoji="0" lang="pt-BR" sz="18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Amostra dos Dados</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459858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05309"/>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9" name="Retângulo 18">
            <a:extLst>
              <a:ext uri="{FF2B5EF4-FFF2-40B4-BE49-F238E27FC236}">
                <a16:creationId xmlns:a16="http://schemas.microsoft.com/office/drawing/2014/main" id="{B3B0C883-C386-4179-A12F-25151A3766F3}"/>
              </a:ext>
            </a:extLst>
          </p:cNvPr>
          <p:cNvSpPr/>
          <p:nvPr/>
        </p:nvSpPr>
        <p:spPr>
          <a:xfrm>
            <a:off x="4077886" y="1034980"/>
            <a:ext cx="7200000" cy="2893100"/>
          </a:xfrm>
          <a:prstGeom prst="rect">
            <a:avLst/>
          </a:prstGeom>
        </p:spPr>
        <p:txBody>
          <a:bodyPr wrap="square">
            <a:spAutoFit/>
          </a:bodyPr>
          <a:lstStyle/>
          <a:p>
            <a:pPr lvl="0" algn="just">
              <a:defRPr/>
            </a:pPr>
            <a:r>
              <a:rPr lang="pt-BR" sz="1400" b="1" dirty="0">
                <a:solidFill>
                  <a:srgbClr val="434343"/>
                </a:solidFill>
                <a:latin typeface="Open Sans" panose="020B0604020202020204" charset="0"/>
                <a:ea typeface="Open Sans" panose="020B0604020202020204" charset="0"/>
                <a:cs typeface="Open Sans" panose="020B0604020202020204" charset="0"/>
              </a:rPr>
              <a:t>Observações:</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1. A base descrita anteriormente é a </a:t>
            </a:r>
            <a:r>
              <a:rPr lang="pt-BR" sz="1400" b="1" dirty="0">
                <a:solidFill>
                  <a:srgbClr val="434343"/>
                </a:solidFill>
                <a:latin typeface="Open Sans" panose="020B0604020202020204" charset="0"/>
                <a:ea typeface="Open Sans" panose="020B0604020202020204" charset="0"/>
                <a:cs typeface="Open Sans" panose="020B0604020202020204" charset="0"/>
              </a:rPr>
              <a:t>base principal</a:t>
            </a:r>
            <a:r>
              <a:rPr lang="pt-BR" sz="1400" dirty="0">
                <a:solidFill>
                  <a:srgbClr val="434343"/>
                </a:solidFill>
                <a:latin typeface="Open Sans" panose="020B0604020202020204" charset="0"/>
                <a:ea typeface="Open Sans" panose="020B0604020202020204" charset="0"/>
                <a:cs typeface="Open Sans" panose="020B0604020202020204" charset="0"/>
              </a:rPr>
              <a:t>. Contudo, ao longo do desenvolvimento do trabalho, é possível que mais bases de dados sejam extraídas a fim de </a:t>
            </a:r>
            <a:r>
              <a:rPr lang="pt-BR" sz="1400" b="1" dirty="0">
                <a:solidFill>
                  <a:srgbClr val="434343"/>
                </a:solidFill>
                <a:latin typeface="Open Sans" panose="020B0604020202020204" charset="0"/>
                <a:ea typeface="Open Sans" panose="020B0604020202020204" charset="0"/>
                <a:cs typeface="Open Sans" panose="020B0604020202020204" charset="0"/>
              </a:rPr>
              <a:t>agregar valor </a:t>
            </a:r>
            <a:r>
              <a:rPr lang="pt-BR" sz="1400" dirty="0">
                <a:solidFill>
                  <a:srgbClr val="434343"/>
                </a:solidFill>
                <a:latin typeface="Open Sans" panose="020B0604020202020204" charset="0"/>
                <a:ea typeface="Open Sans" panose="020B0604020202020204" charset="0"/>
                <a:cs typeface="Open Sans" panose="020B0604020202020204" charset="0"/>
              </a:rPr>
              <a:t>ao projeto, como por exemplo:</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dados históricos fundamentalistas das empresas</a:t>
            </a: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dados históricos de distribuição de dividendos e JCP</a:t>
            </a: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indicadores macroeconômicos históricos (ex: Selic, IPCA, dólar, etc.)</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2. Também é possível, para efeito de simplificação do trabalho e possibilidade de </a:t>
            </a:r>
            <a:r>
              <a:rPr lang="pt-BR" sz="1400" b="1" dirty="0">
                <a:solidFill>
                  <a:srgbClr val="434343"/>
                </a:solidFill>
                <a:latin typeface="Open Sans" panose="020B0604020202020204" charset="0"/>
                <a:ea typeface="Open Sans" panose="020B0604020202020204" charset="0"/>
                <a:cs typeface="Open Sans" panose="020B0604020202020204" charset="0"/>
              </a:rPr>
              <a:t>processamento e armazenamento</a:t>
            </a:r>
            <a:r>
              <a:rPr lang="pt-BR" sz="1400" dirty="0">
                <a:solidFill>
                  <a:srgbClr val="434343"/>
                </a:solidFill>
                <a:latin typeface="Open Sans" panose="020B0604020202020204" charset="0"/>
                <a:ea typeface="Open Sans" panose="020B0604020202020204" charset="0"/>
                <a:cs typeface="Open Sans" panose="020B0604020202020204" charset="0"/>
              </a:rPr>
              <a:t> em computador tradicional, que se limite a quantidade de ações analisadas de acordo com algum critério.</a:t>
            </a:r>
            <a:endParaRPr lang="pt-BR"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7F5E361C-FDAB-40C9-88C8-0F84F7FEAD01}"/>
              </a:ext>
            </a:extLst>
          </p:cNvPr>
          <p:cNvSpPr/>
          <p:nvPr/>
        </p:nvSpPr>
        <p:spPr>
          <a:xfrm>
            <a:off x="3947160" y="231827"/>
            <a:ext cx="7461452" cy="608386"/>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itle Placeholder 1">
            <a:extLst>
              <a:ext uri="{FF2B5EF4-FFF2-40B4-BE49-F238E27FC236}">
                <a16:creationId xmlns:a16="http://schemas.microsoft.com/office/drawing/2014/main" id="{82AF17FC-F38A-428D-A49B-62CBFE370C88}"/>
              </a:ext>
            </a:extLst>
          </p:cNvPr>
          <p:cNvSpPr txBox="1">
            <a:spLocks/>
          </p:cNvSpPr>
          <p:nvPr/>
        </p:nvSpPr>
        <p:spPr>
          <a:xfrm>
            <a:off x="4208610" y="179403"/>
            <a:ext cx="4611833"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3</a:t>
            </a:r>
            <a:r>
              <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Os Dados / </a:t>
            </a:r>
            <a:r>
              <a:rPr kumimoji="0" lang="pt-BR" sz="18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3.3. Observações</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5" name="Retângulo 14">
            <a:extLst>
              <a:ext uri="{FF2B5EF4-FFF2-40B4-BE49-F238E27FC236}">
                <a16:creationId xmlns:a16="http://schemas.microsoft.com/office/drawing/2014/main" id="{0954397A-C327-47A7-B78A-318A4D9D9BDF}"/>
              </a:ext>
            </a:extLst>
          </p:cNvPr>
          <p:cNvSpPr/>
          <p:nvPr/>
        </p:nvSpPr>
        <p:spPr>
          <a:xfrm>
            <a:off x="3947160" y="231826"/>
            <a:ext cx="7461452"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descr="Uma imagem contendo olhando, espelho, preto, branco&#10;&#10;Descrição gerada automaticamente">
            <a:extLst>
              <a:ext uri="{FF2B5EF4-FFF2-40B4-BE49-F238E27FC236}">
                <a16:creationId xmlns:a16="http://schemas.microsoft.com/office/drawing/2014/main" id="{E48C6516-0B00-4C32-B0EC-F4452EE5FBC9}"/>
              </a:ext>
            </a:extLst>
          </p:cNvPr>
          <p:cNvPicPr>
            <a:picLocks noChangeAspect="1"/>
          </p:cNvPicPr>
          <p:nvPr/>
        </p:nvPicPr>
        <p:blipFill rotWithShape="1">
          <a:blip r:embed="rId3">
            <a:extLst>
              <a:ext uri="{28A0092B-C50C-407E-A947-70E740481C1C}">
                <a14:useLocalDpi xmlns:a14="http://schemas.microsoft.com/office/drawing/2010/main" val="0"/>
              </a:ext>
            </a:extLst>
          </a:blip>
          <a:srcRect l="13678"/>
          <a:stretch/>
        </p:blipFill>
        <p:spPr>
          <a:xfrm>
            <a:off x="0" y="0"/>
            <a:ext cx="3947158" cy="6858000"/>
          </a:xfrm>
          <a:prstGeom prst="rect">
            <a:avLst/>
          </a:prstGeom>
        </p:spPr>
      </p:pic>
    </p:spTree>
    <p:extLst>
      <p:ext uri="{BB962C8B-B14F-4D97-AF65-F5344CB8AC3E}">
        <p14:creationId xmlns:p14="http://schemas.microsoft.com/office/powerpoint/2010/main" val="66101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05309"/>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9" name="Retângulo 18">
            <a:extLst>
              <a:ext uri="{FF2B5EF4-FFF2-40B4-BE49-F238E27FC236}">
                <a16:creationId xmlns:a16="http://schemas.microsoft.com/office/drawing/2014/main" id="{B3B0C883-C386-4179-A12F-25151A3766F3}"/>
              </a:ext>
            </a:extLst>
          </p:cNvPr>
          <p:cNvSpPr/>
          <p:nvPr/>
        </p:nvSpPr>
        <p:spPr>
          <a:xfrm>
            <a:off x="4077886" y="997603"/>
            <a:ext cx="7200000" cy="1815882"/>
          </a:xfrm>
          <a:prstGeom prst="rect">
            <a:avLst/>
          </a:prstGeom>
        </p:spPr>
        <p:txBody>
          <a:bodyPr wrap="square">
            <a:spAutoFit/>
          </a:bodyPr>
          <a:lstStyle/>
          <a:p>
            <a:pPr lvl="0" algn="just">
              <a:defRPr/>
            </a:pPr>
            <a:r>
              <a:rPr lang="pt-BR" sz="1400" b="1" dirty="0">
                <a:solidFill>
                  <a:srgbClr val="434343"/>
                </a:solidFill>
                <a:latin typeface="Open Sans" panose="020B0604020202020204" charset="0"/>
                <a:ea typeface="Open Sans" panose="020B0604020202020204" charset="0"/>
                <a:cs typeface="Open Sans" panose="020B0604020202020204" charset="0"/>
              </a:rPr>
              <a:t>Filtros:</a:t>
            </a:r>
          </a:p>
          <a:p>
            <a:pPr lvl="0" algn="just">
              <a:defRPr/>
            </a:pPr>
            <a:endParaRPr lang="pt-BR" sz="1400" b="1"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Antes de abordar o problema com todas as ações da B3, é necessário que verifiquemos primeiro se há indícios de padrões presentes nas cotações dos papéis</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dirty="0">
                <a:solidFill>
                  <a:srgbClr val="434343"/>
                </a:solidFill>
                <a:latin typeface="Open Sans" panose="020B0604020202020204" charset="0"/>
                <a:ea typeface="Open Sans" panose="020B0604020202020204" charset="0"/>
                <a:cs typeface="Open Sans" panose="020B0604020202020204" charset="0"/>
              </a:rPr>
              <a:t>ao longo do tempo. </a:t>
            </a:r>
            <a:r>
              <a:rPr lang="pt-BR" sz="1400" dirty="0">
                <a:solidFill>
                  <a:srgbClr val="434343"/>
                </a:solidFill>
                <a:latin typeface="Open Sans" panose="020B0604020202020204" charset="0"/>
              </a:rPr>
              <a:t>Portanto, a princípio, para facilitar, limitaremos a quantidade de papéis a serem analisados. Se concluirmos que há padrões significativos, podemos extrapolar as análises para as demais empresas. Sendo assim, por motivo de gosto particular, escolheu-se analisar as empresas do setor financeiro, isto é, bancos.</a:t>
            </a:r>
          </a:p>
        </p:txBody>
      </p:sp>
      <p:sp>
        <p:nvSpPr>
          <p:cNvPr id="13" name="Retângulo 12">
            <a:extLst>
              <a:ext uri="{FF2B5EF4-FFF2-40B4-BE49-F238E27FC236}">
                <a16:creationId xmlns:a16="http://schemas.microsoft.com/office/drawing/2014/main" id="{7F5E361C-FDAB-40C9-88C8-0F84F7FEAD01}"/>
              </a:ext>
            </a:extLst>
          </p:cNvPr>
          <p:cNvSpPr/>
          <p:nvPr/>
        </p:nvSpPr>
        <p:spPr>
          <a:xfrm>
            <a:off x="3947160" y="231827"/>
            <a:ext cx="7461452" cy="608386"/>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itle Placeholder 1">
            <a:extLst>
              <a:ext uri="{FF2B5EF4-FFF2-40B4-BE49-F238E27FC236}">
                <a16:creationId xmlns:a16="http://schemas.microsoft.com/office/drawing/2014/main" id="{82AF17FC-F38A-428D-A49B-62CBFE370C88}"/>
              </a:ext>
            </a:extLst>
          </p:cNvPr>
          <p:cNvSpPr txBox="1">
            <a:spLocks/>
          </p:cNvSpPr>
          <p:nvPr/>
        </p:nvSpPr>
        <p:spPr>
          <a:xfrm>
            <a:off x="4208610" y="179403"/>
            <a:ext cx="646876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3</a:t>
            </a:r>
            <a:r>
              <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Os Dados / </a:t>
            </a:r>
            <a:r>
              <a:rPr kumimoji="0" lang="pt-BR" sz="18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3.4. Filtros e Tratamentos</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5" name="Retângulo 14">
            <a:extLst>
              <a:ext uri="{FF2B5EF4-FFF2-40B4-BE49-F238E27FC236}">
                <a16:creationId xmlns:a16="http://schemas.microsoft.com/office/drawing/2014/main" id="{0954397A-C327-47A7-B78A-318A4D9D9BDF}"/>
              </a:ext>
            </a:extLst>
          </p:cNvPr>
          <p:cNvSpPr/>
          <p:nvPr/>
        </p:nvSpPr>
        <p:spPr>
          <a:xfrm>
            <a:off x="3947160" y="231826"/>
            <a:ext cx="7461452"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descr="Uma imagem contendo olhando, espelho, preto, branco&#10;&#10;Descrição gerada automaticamente">
            <a:extLst>
              <a:ext uri="{FF2B5EF4-FFF2-40B4-BE49-F238E27FC236}">
                <a16:creationId xmlns:a16="http://schemas.microsoft.com/office/drawing/2014/main" id="{E48C6516-0B00-4C32-B0EC-F4452EE5FBC9}"/>
              </a:ext>
            </a:extLst>
          </p:cNvPr>
          <p:cNvPicPr>
            <a:picLocks noChangeAspect="1"/>
          </p:cNvPicPr>
          <p:nvPr/>
        </p:nvPicPr>
        <p:blipFill rotWithShape="1">
          <a:blip r:embed="rId3">
            <a:extLst>
              <a:ext uri="{28A0092B-C50C-407E-A947-70E740481C1C}">
                <a14:useLocalDpi xmlns:a14="http://schemas.microsoft.com/office/drawing/2010/main" val="0"/>
              </a:ext>
            </a:extLst>
          </a:blip>
          <a:srcRect l="13678"/>
          <a:stretch/>
        </p:blipFill>
        <p:spPr>
          <a:xfrm>
            <a:off x="0" y="0"/>
            <a:ext cx="3947158" cy="6858000"/>
          </a:xfrm>
          <a:prstGeom prst="rect">
            <a:avLst/>
          </a:prstGeom>
        </p:spPr>
      </p:pic>
      <p:sp>
        <p:nvSpPr>
          <p:cNvPr id="2" name="Retângulo 1">
            <a:extLst>
              <a:ext uri="{FF2B5EF4-FFF2-40B4-BE49-F238E27FC236}">
                <a16:creationId xmlns:a16="http://schemas.microsoft.com/office/drawing/2014/main" id="{3B8881F9-3C2A-4C1E-97C0-CDACC5D91B11}"/>
              </a:ext>
            </a:extLst>
          </p:cNvPr>
          <p:cNvSpPr/>
          <p:nvPr/>
        </p:nvSpPr>
        <p:spPr>
          <a:xfrm>
            <a:off x="4077886" y="3018762"/>
            <a:ext cx="7200000" cy="3108543"/>
          </a:xfrm>
          <a:prstGeom prst="rect">
            <a:avLst/>
          </a:prstGeom>
        </p:spPr>
        <p:txBody>
          <a:bodyPr wrap="square">
            <a:spAutoFit/>
          </a:bodyPr>
          <a:lstStyle/>
          <a:p>
            <a:pPr lvl="0" algn="just">
              <a:defRPr/>
            </a:pPr>
            <a:r>
              <a:rPr lang="pt-BR" sz="1400" b="1" dirty="0">
                <a:solidFill>
                  <a:srgbClr val="434343"/>
                </a:solidFill>
                <a:latin typeface="Open Sans" panose="020B0604020202020204" charset="0"/>
                <a:ea typeface="Open Sans" panose="020B0604020202020204" charset="0"/>
                <a:cs typeface="Open Sans" panose="020B0604020202020204" charset="0"/>
              </a:rPr>
              <a:t>Tratamentos:</a:t>
            </a:r>
          </a:p>
          <a:p>
            <a:pPr lvl="0" algn="just">
              <a:defRPr/>
            </a:pPr>
            <a:endParaRPr lang="pt-BR" sz="1400" b="1"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O dado temporal que iremos analisar será o valor ajustado de fechamento das ações, ou seja, a coluna '</a:t>
            </a:r>
            <a:r>
              <a:rPr lang="pt-BR" sz="1400" dirty="0" err="1">
                <a:solidFill>
                  <a:srgbClr val="434343"/>
                </a:solidFill>
                <a:latin typeface="Open Sans" panose="020B0604020202020204" charset="0"/>
                <a:ea typeface="Open Sans" panose="020B0604020202020204" charset="0"/>
                <a:cs typeface="Open Sans" panose="020B0604020202020204" charset="0"/>
              </a:rPr>
              <a:t>Adj</a:t>
            </a:r>
            <a:r>
              <a:rPr lang="pt-BR" sz="1400" dirty="0">
                <a:solidFill>
                  <a:srgbClr val="434343"/>
                </a:solidFill>
                <a:latin typeface="Open Sans" panose="020B0604020202020204" charset="0"/>
                <a:ea typeface="Open Sans" panose="020B0604020202020204" charset="0"/>
                <a:cs typeface="Open Sans" panose="020B0604020202020204" charset="0"/>
              </a:rPr>
              <a:t> Close'. Portanto, é necessário arrumar o layout do DataFrame para que possamos comparar as empresas.</a:t>
            </a:r>
          </a:p>
          <a:p>
            <a:pPr lvl="0" algn="just">
              <a:defRPr/>
            </a:pPr>
            <a:endParaRPr lang="pt-BR" sz="1400" dirty="0">
              <a:solidFill>
                <a:srgbClr val="434343"/>
              </a:solidFill>
              <a:latin typeface="Open Sans" panose="020B0604020202020204" charset="0"/>
            </a:endParaRPr>
          </a:p>
          <a:p>
            <a:pPr lvl="0" algn="just">
              <a:defRPr/>
            </a:pPr>
            <a:r>
              <a:rPr lang="pt-BR" sz="1400" dirty="0">
                <a:solidFill>
                  <a:srgbClr val="434343"/>
                </a:solidFill>
                <a:latin typeface="Open Sans" panose="020B0604020202020204" charset="0"/>
              </a:rPr>
              <a:t>Removemos papéis de empresas iguais. Exemplo: Tanto ITSA4 quando ITUB4 são ações do Itaú Unibanco. Apesar de existirem algumas diferenças teóricas entre ambos, na prática são muito correlacionados. Portanto, neste caso, optamos por manter apenas o ITUB4.</a:t>
            </a:r>
          </a:p>
          <a:p>
            <a:pPr lvl="0" algn="just">
              <a:defRPr/>
            </a:pPr>
            <a:endParaRPr lang="pt-BR" sz="1400" dirty="0">
              <a:solidFill>
                <a:srgbClr val="434343"/>
              </a:solidFill>
              <a:latin typeface="Open Sans" panose="020B0604020202020204" charset="0"/>
            </a:endParaRPr>
          </a:p>
          <a:p>
            <a:pPr lvl="0" algn="just">
              <a:defRPr/>
            </a:pPr>
            <a:r>
              <a:rPr lang="pt-BR" sz="1400" dirty="0">
                <a:solidFill>
                  <a:srgbClr val="434343"/>
                </a:solidFill>
                <a:latin typeface="Open Sans" panose="020B0604020202020204" charset="0"/>
              </a:rPr>
              <a:t>Removemos também o papel ‘BPAC11’ (BTG Pactual), por conter um histórico muito pequeno (a partir de 2017). Ficamos, então, com 4 ações (tickers) para fazermos nossas análises iniciais.</a:t>
            </a:r>
          </a:p>
        </p:txBody>
      </p:sp>
    </p:spTree>
    <p:extLst>
      <p:ext uri="{BB962C8B-B14F-4D97-AF65-F5344CB8AC3E}">
        <p14:creationId xmlns:p14="http://schemas.microsoft.com/office/powerpoint/2010/main" val="1659816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0" name="Title Placeholder 1">
            <a:extLst>
              <a:ext uri="{FF2B5EF4-FFF2-40B4-BE49-F238E27FC236}">
                <a16:creationId xmlns:a16="http://schemas.microsoft.com/office/drawing/2014/main" id="{C5BA779B-71F7-4F9E-9601-5EE09AEA1257}"/>
              </a:ext>
            </a:extLst>
          </p:cNvPr>
          <p:cNvSpPr txBox="1">
            <a:spLocks/>
          </p:cNvSpPr>
          <p:nvPr/>
        </p:nvSpPr>
        <p:spPr>
          <a:xfrm>
            <a:off x="1769965" y="2915678"/>
            <a:ext cx="8652070" cy="1026644"/>
          </a:xfrm>
          <a:prstGeom prst="rect">
            <a:avLst/>
          </a:prstGeom>
        </p:spPr>
        <p:txBody>
          <a:bodyPr vert="horz" lIns="91440" tIns="45720" rIns="91440" bIns="45720" rtlCol="0" anchor="ctr">
            <a:normAutofit lnSpcReduction="100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lgn="ctr"/>
            <a:r>
              <a:rPr lang="en-US" sz="6600" dirty="0">
                <a:solidFill>
                  <a:srgbClr val="434343"/>
                </a:solidFill>
                <a:latin typeface="Open Sans" panose="020B0604020202020204" charset="0"/>
                <a:ea typeface="Open Sans" panose="020B0604020202020204" charset="0"/>
                <a:cs typeface="Open Sans" panose="020B0604020202020204" charset="0"/>
              </a:rPr>
              <a:t>4. Análise Exploratória</a:t>
            </a:r>
            <a:endParaRPr lang="en-US" sz="3600"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Espaço Reservado para Número de Slide 4">
            <a:extLst>
              <a:ext uri="{FF2B5EF4-FFF2-40B4-BE49-F238E27FC236}">
                <a16:creationId xmlns:a16="http://schemas.microsoft.com/office/drawing/2014/main" id="{5F763C70-6779-4169-BB20-5E3D6F38E730}"/>
              </a:ext>
            </a:extLst>
          </p:cNvPr>
          <p:cNvSpPr txBox="1">
            <a:spLocks/>
          </p:cNvSpPr>
          <p:nvPr/>
        </p:nvSpPr>
        <p:spPr>
          <a:xfrm>
            <a:off x="11436626" y="366368"/>
            <a:ext cx="36774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13</a:t>
            </a:fld>
            <a:endParaRPr lang="pt-BR" dirty="0">
              <a:solidFill>
                <a:srgbClr val="6ADBD9"/>
              </a:solidFill>
              <a:latin typeface="Open Sans" panose="020B0604020202020204"/>
            </a:endParaRPr>
          </a:p>
        </p:txBody>
      </p:sp>
      <p:sp>
        <p:nvSpPr>
          <p:cNvPr id="16" name="Pentágono 15">
            <a:extLst>
              <a:ext uri="{FF2B5EF4-FFF2-40B4-BE49-F238E27FC236}">
                <a16:creationId xmlns:a16="http://schemas.microsoft.com/office/drawing/2014/main" id="{E1CDED00-F8FE-4F5B-AA83-BC2FEA3FE341}"/>
              </a:ext>
            </a:extLst>
          </p:cNvPr>
          <p:cNvSpPr/>
          <p:nvPr/>
        </p:nvSpPr>
        <p:spPr>
          <a:xfrm>
            <a:off x="11476383" y="392873"/>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 name="Imagem 1">
            <a:extLst>
              <a:ext uri="{FF2B5EF4-FFF2-40B4-BE49-F238E27FC236}">
                <a16:creationId xmlns:a16="http://schemas.microsoft.com/office/drawing/2014/main" id="{28CA4416-118F-4E3A-A1F0-A6E1373F49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1558639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pic>
        <p:nvPicPr>
          <p:cNvPr id="6" name="Imagem 5">
            <a:extLst>
              <a:ext uri="{FF2B5EF4-FFF2-40B4-BE49-F238E27FC236}">
                <a16:creationId xmlns:a16="http://schemas.microsoft.com/office/drawing/2014/main" id="{F73E5D97-8108-490A-86EF-A86281A18D0A}"/>
              </a:ext>
            </a:extLst>
          </p:cNvPr>
          <p:cNvPicPr>
            <a:picLocks noChangeAspect="1"/>
          </p:cNvPicPr>
          <p:nvPr/>
        </p:nvPicPr>
        <p:blipFill>
          <a:blip r:embed="rId3"/>
          <a:stretch>
            <a:fillRect/>
          </a:stretch>
        </p:blipFill>
        <p:spPr>
          <a:xfrm>
            <a:off x="255878" y="977045"/>
            <a:ext cx="11670865" cy="4194064"/>
          </a:xfrm>
          <a:prstGeom prst="rect">
            <a:avLst/>
          </a:prstGeom>
        </p:spPr>
      </p:pic>
      <p:sp>
        <p:nvSpPr>
          <p:cNvPr id="8" name="CaixaDeTexto 7">
            <a:extLst>
              <a:ext uri="{FF2B5EF4-FFF2-40B4-BE49-F238E27FC236}">
                <a16:creationId xmlns:a16="http://schemas.microsoft.com/office/drawing/2014/main" id="{A96CE7ED-E462-48FF-9D77-1212354D6278}"/>
              </a:ext>
            </a:extLst>
          </p:cNvPr>
          <p:cNvSpPr txBox="1"/>
          <p:nvPr/>
        </p:nvSpPr>
        <p:spPr>
          <a:xfrm>
            <a:off x="239435" y="5302928"/>
            <a:ext cx="11703749" cy="954107"/>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Observamos o histórico de preços das 4 ações (Banco do Brasil, Bradesco, Itaú Unibanco e Santander). Os papéis de Banco do Brasil e Itaú estão presentes desde o começo desta série temporal, isto é, 2005. A ação do Bradesco teve início em 2008 e a do Santander próximo de 2010. Neste gráfico, dois pontos chamam atenção: 1. As séries parecem estar correlacionadas (vamos confirmar isso mais pra frente); e 2. O papel do Banco do Brasil parece ter uma variância maior ao longo do tempo.</a:t>
            </a:r>
          </a:p>
        </p:txBody>
      </p:sp>
      <p:sp>
        <p:nvSpPr>
          <p:cNvPr id="9" name="Title Placeholder 1">
            <a:extLst>
              <a:ext uri="{FF2B5EF4-FFF2-40B4-BE49-F238E27FC236}">
                <a16:creationId xmlns:a16="http://schemas.microsoft.com/office/drawing/2014/main" id="{10831315-D418-4944-B4D9-4F3E01D77D8E}"/>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993552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3" name="Imagem 2">
            <a:extLst>
              <a:ext uri="{FF2B5EF4-FFF2-40B4-BE49-F238E27FC236}">
                <a16:creationId xmlns:a16="http://schemas.microsoft.com/office/drawing/2014/main" id="{BCFD04CC-C70F-41F9-9537-21C5EE048C2F}"/>
              </a:ext>
            </a:extLst>
          </p:cNvPr>
          <p:cNvPicPr>
            <a:picLocks noChangeAspect="1"/>
          </p:cNvPicPr>
          <p:nvPr/>
        </p:nvPicPr>
        <p:blipFill>
          <a:blip r:embed="rId2"/>
          <a:stretch>
            <a:fillRect/>
          </a:stretch>
        </p:blipFill>
        <p:spPr>
          <a:xfrm>
            <a:off x="1596550" y="924621"/>
            <a:ext cx="8989515" cy="4211814"/>
          </a:xfrm>
          <a:prstGeom prst="rect">
            <a:avLst/>
          </a:prstGeom>
        </p:spPr>
      </p:pic>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8" name="CaixaDeTexto 7">
            <a:extLst>
              <a:ext uri="{FF2B5EF4-FFF2-40B4-BE49-F238E27FC236}">
                <a16:creationId xmlns:a16="http://schemas.microsoft.com/office/drawing/2014/main" id="{A96CE7ED-E462-48FF-9D77-1212354D6278}"/>
              </a:ext>
            </a:extLst>
          </p:cNvPr>
          <p:cNvSpPr txBox="1"/>
          <p:nvPr/>
        </p:nvSpPr>
        <p:spPr>
          <a:xfrm>
            <a:off x="239435" y="5410650"/>
            <a:ext cx="11703749" cy="738664"/>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Estes gráficos nos mostram que de fato as cotações entre as instituições financeiras estão fortemente correlacionadas (positivamente). Nota-se, também, que os bancos privados (Itaú Unibanco, Bradesco e Santander) estão mais correlacionados entre si do que com o banco público (Banco do Brasil.</a:t>
            </a:r>
          </a:p>
        </p:txBody>
      </p:sp>
      <p:sp>
        <p:nvSpPr>
          <p:cNvPr id="11" name="Title Placeholder 1">
            <a:extLst>
              <a:ext uri="{FF2B5EF4-FFF2-40B4-BE49-F238E27FC236}">
                <a16:creationId xmlns:a16="http://schemas.microsoft.com/office/drawing/2014/main" id="{0110EC7C-1D80-4A57-BF16-5723C3136A39}"/>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193534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pic>
        <p:nvPicPr>
          <p:cNvPr id="3" name="Imagem 2">
            <a:extLst>
              <a:ext uri="{FF2B5EF4-FFF2-40B4-BE49-F238E27FC236}">
                <a16:creationId xmlns:a16="http://schemas.microsoft.com/office/drawing/2014/main" id="{4F528246-D9E9-422C-8F89-1FF6014FE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865" y="876808"/>
            <a:ext cx="5802891" cy="4352168"/>
          </a:xfrm>
          <a:prstGeom prst="rect">
            <a:avLst/>
          </a:prstGeom>
        </p:spPr>
      </p:pic>
      <p:sp>
        <p:nvSpPr>
          <p:cNvPr id="4" name="CaixaDeTexto 3">
            <a:extLst>
              <a:ext uri="{FF2B5EF4-FFF2-40B4-BE49-F238E27FC236}">
                <a16:creationId xmlns:a16="http://schemas.microsoft.com/office/drawing/2014/main" id="{2FDD2F02-253E-48A9-A746-23C70B27AA6D}"/>
              </a:ext>
            </a:extLst>
          </p:cNvPr>
          <p:cNvSpPr txBox="1"/>
          <p:nvPr/>
        </p:nvSpPr>
        <p:spPr>
          <a:xfrm>
            <a:off x="239435" y="5410650"/>
            <a:ext cx="11703749" cy="738664"/>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Este mapa de calor reforça os dois pontos que observamos no gráfico anterior. Nota-se que as correlações entre a ação do Banco do Brasil (BBAS3) com os demais papéis estão representadas com um azul mais escuro que, segundo a barra de cores, significa uma correlação menor, apesar de ainda ser uma correlação fortíssima.</a:t>
            </a:r>
          </a:p>
        </p:txBody>
      </p:sp>
      <p:sp>
        <p:nvSpPr>
          <p:cNvPr id="5" name="Title Placeholder 1">
            <a:extLst>
              <a:ext uri="{FF2B5EF4-FFF2-40B4-BE49-F238E27FC236}">
                <a16:creationId xmlns:a16="http://schemas.microsoft.com/office/drawing/2014/main" id="{A6C10440-AE48-4F63-BF9F-3E74816C95DA}"/>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072696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pic>
        <p:nvPicPr>
          <p:cNvPr id="2" name="Imagem 1">
            <a:extLst>
              <a:ext uri="{FF2B5EF4-FFF2-40B4-BE49-F238E27FC236}">
                <a16:creationId xmlns:a16="http://schemas.microsoft.com/office/drawing/2014/main" id="{74500AE6-0FCC-40B4-9F4D-04E404803C7E}"/>
              </a:ext>
            </a:extLst>
          </p:cNvPr>
          <p:cNvPicPr>
            <a:picLocks noChangeAspect="1"/>
          </p:cNvPicPr>
          <p:nvPr/>
        </p:nvPicPr>
        <p:blipFill>
          <a:blip r:embed="rId3"/>
          <a:stretch>
            <a:fillRect/>
          </a:stretch>
        </p:blipFill>
        <p:spPr>
          <a:xfrm>
            <a:off x="426500" y="1081321"/>
            <a:ext cx="11329622" cy="3866130"/>
          </a:xfrm>
          <a:prstGeom prst="rect">
            <a:avLst/>
          </a:prstGeom>
        </p:spPr>
      </p:pic>
      <p:sp>
        <p:nvSpPr>
          <p:cNvPr id="3" name="CaixaDeTexto 2">
            <a:extLst>
              <a:ext uri="{FF2B5EF4-FFF2-40B4-BE49-F238E27FC236}">
                <a16:creationId xmlns:a16="http://schemas.microsoft.com/office/drawing/2014/main" id="{F1C3713F-EC63-4A87-B8F3-8F5800FD40E0}"/>
              </a:ext>
            </a:extLst>
          </p:cNvPr>
          <p:cNvSpPr txBox="1"/>
          <p:nvPr/>
        </p:nvSpPr>
        <p:spPr>
          <a:xfrm>
            <a:off x="239436" y="5307941"/>
            <a:ext cx="11703749" cy="954107"/>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Aqui, vemos o gráfico do tipo Candlestick do papel ITUB4. Cada dia é representado por um boxplot, que informa 4 situações de preço da ação: 1. Preço de abertura; 2. Preço máximo; 3. Preço mínimo; e 4. Preço de fechamento. Os pontos em vermelho representam dias em que o preço de abertura foi maior do que o preço de fechamento, ou seja, indica uma desvalorização da ação. Já os pontos verdes, representam o contrário, isto é, dias em que o preço da ação subiu.’</a:t>
            </a:r>
          </a:p>
        </p:txBody>
      </p:sp>
      <p:sp>
        <p:nvSpPr>
          <p:cNvPr id="4" name="Title Placeholder 1">
            <a:extLst>
              <a:ext uri="{FF2B5EF4-FFF2-40B4-BE49-F238E27FC236}">
                <a16:creationId xmlns:a16="http://schemas.microsoft.com/office/drawing/2014/main" id="{88306BB0-0075-49EF-AC43-7DBB8949C607}"/>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326059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itle Placeholder 1">
            <a:extLst>
              <a:ext uri="{FF2B5EF4-FFF2-40B4-BE49-F238E27FC236}">
                <a16:creationId xmlns:a16="http://schemas.microsoft.com/office/drawing/2014/main" id="{82AF17FC-F38A-428D-A49B-62CBFE370C88}"/>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5" name="CaixaDeTexto 4">
            <a:extLst>
              <a:ext uri="{FF2B5EF4-FFF2-40B4-BE49-F238E27FC236}">
                <a16:creationId xmlns:a16="http://schemas.microsoft.com/office/drawing/2014/main" id="{1D0B7F3D-52A1-4E43-AC5C-273C3EF4FB1C}"/>
              </a:ext>
            </a:extLst>
          </p:cNvPr>
          <p:cNvSpPr txBox="1"/>
          <p:nvPr/>
        </p:nvSpPr>
        <p:spPr>
          <a:xfrm>
            <a:off x="239435" y="5410650"/>
            <a:ext cx="11703749" cy="738664"/>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Acima vemos a distribuição das cotações históricas da empresa ITUB4. Nota-se pelo histograma que, ao longo do tempo, os preços ficaram concentrados entre R$ 5 e R 15. Comparando com o candlestick visto no slide anterior, é possível concluir que essa concentração deve-se ao fato de que a ação ficou muito tempo (de 2005 até 2014) com cotações nesta faixa.</a:t>
            </a:r>
          </a:p>
        </p:txBody>
      </p:sp>
      <p:pic>
        <p:nvPicPr>
          <p:cNvPr id="4" name="Imagem 3">
            <a:extLst>
              <a:ext uri="{FF2B5EF4-FFF2-40B4-BE49-F238E27FC236}">
                <a16:creationId xmlns:a16="http://schemas.microsoft.com/office/drawing/2014/main" id="{38A57CF3-3D11-48F8-8AC7-4B6667DEAD9C}"/>
              </a:ext>
            </a:extLst>
          </p:cNvPr>
          <p:cNvPicPr>
            <a:picLocks noChangeAspect="1"/>
          </p:cNvPicPr>
          <p:nvPr/>
        </p:nvPicPr>
        <p:blipFill>
          <a:blip r:embed="rId3"/>
          <a:stretch>
            <a:fillRect/>
          </a:stretch>
        </p:blipFill>
        <p:spPr>
          <a:xfrm>
            <a:off x="1086206" y="1032008"/>
            <a:ext cx="10020740" cy="4078005"/>
          </a:xfrm>
          <a:prstGeom prst="rect">
            <a:avLst/>
          </a:prstGeom>
        </p:spPr>
      </p:pic>
    </p:spTree>
    <p:extLst>
      <p:ext uri="{BB962C8B-B14F-4D97-AF65-F5344CB8AC3E}">
        <p14:creationId xmlns:p14="http://schemas.microsoft.com/office/powerpoint/2010/main" val="1710194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3" name="Imagem 2">
            <a:extLst>
              <a:ext uri="{FF2B5EF4-FFF2-40B4-BE49-F238E27FC236}">
                <a16:creationId xmlns:a16="http://schemas.microsoft.com/office/drawing/2014/main" id="{9F056731-8DBA-40EB-BF9D-D99A02475837}"/>
              </a:ext>
            </a:extLst>
          </p:cNvPr>
          <p:cNvPicPr>
            <a:picLocks noChangeAspect="1"/>
          </p:cNvPicPr>
          <p:nvPr/>
        </p:nvPicPr>
        <p:blipFill>
          <a:blip r:embed="rId2"/>
          <a:stretch>
            <a:fillRect/>
          </a:stretch>
        </p:blipFill>
        <p:spPr>
          <a:xfrm>
            <a:off x="426500" y="1109457"/>
            <a:ext cx="11339000" cy="3866130"/>
          </a:xfrm>
          <a:prstGeom prst="rect">
            <a:avLst/>
          </a:prstGeom>
        </p:spPr>
      </p:pic>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5" name="CaixaDeTexto 4">
            <a:extLst>
              <a:ext uri="{FF2B5EF4-FFF2-40B4-BE49-F238E27FC236}">
                <a16:creationId xmlns:a16="http://schemas.microsoft.com/office/drawing/2014/main" id="{A43DE6B6-9376-4FAD-B580-C67BF3ADF6D7}"/>
              </a:ext>
            </a:extLst>
          </p:cNvPr>
          <p:cNvSpPr txBox="1"/>
          <p:nvPr/>
        </p:nvSpPr>
        <p:spPr>
          <a:xfrm>
            <a:off x="239436" y="5307941"/>
            <a:ext cx="11703749" cy="954107"/>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Aqui, vemos o gráfico do tipo Candlestick do papel BBAS3. Cada dia é representado por um boxplot, que informa 4 situações de preço da ação: 1. Preço de abertura; 2. Preço máximo; 3. Preço mínimo; e 4. Preço de fechamento. Os pontos em vermelho representam dias em que o preço de abertura foi maior do que o preço de fechamento, ou seja, indica uma desvalorização da ação. Já os pontos verdes, representam o contrário, isto é, dias em que o preço da ação subiu.</a:t>
            </a:r>
          </a:p>
        </p:txBody>
      </p:sp>
      <p:sp>
        <p:nvSpPr>
          <p:cNvPr id="6" name="Title Placeholder 1">
            <a:extLst>
              <a:ext uri="{FF2B5EF4-FFF2-40B4-BE49-F238E27FC236}">
                <a16:creationId xmlns:a16="http://schemas.microsoft.com/office/drawing/2014/main" id="{58A370D8-0924-4AC7-8CE8-C96EAD60FC98}"/>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856741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1E52F81F-9F55-4259-9DEC-E6D2D3869AFA}"/>
              </a:ext>
            </a:extLst>
          </p:cNvPr>
          <p:cNvGrpSpPr/>
          <p:nvPr/>
        </p:nvGrpSpPr>
        <p:grpSpPr>
          <a:xfrm>
            <a:off x="1" y="0"/>
            <a:ext cx="3453336" cy="6858000"/>
            <a:chOff x="8497038" y="155404"/>
            <a:chExt cx="2827606" cy="2308431"/>
          </a:xfrm>
        </p:grpSpPr>
        <p:sp>
          <p:nvSpPr>
            <p:cNvPr id="20" name="Retângulo 19">
              <a:extLst>
                <a:ext uri="{FF2B5EF4-FFF2-40B4-BE49-F238E27FC236}">
                  <a16:creationId xmlns:a16="http://schemas.microsoft.com/office/drawing/2014/main" id="{1DB0423B-BFE5-4688-99FE-3B88479CBC4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Google Shape;62;p13">
              <a:extLst>
                <a:ext uri="{FF2B5EF4-FFF2-40B4-BE49-F238E27FC236}">
                  <a16:creationId xmlns:a16="http://schemas.microsoft.com/office/drawing/2014/main" id="{C10E9FA6-1979-4D41-A34F-80E912CFA0EB}"/>
                </a:ext>
              </a:extLst>
            </p:cNvPr>
            <p:cNvPicPr preferRelativeResize="0"/>
            <p:nvPr/>
          </p:nvPicPr>
          <p:blipFill>
            <a:blip r:embed="rId2">
              <a:alphaModFix/>
            </a:blip>
            <a:stretch>
              <a:fillRect/>
            </a:stretch>
          </p:blipFill>
          <p:spPr>
            <a:xfrm flipH="1">
              <a:off x="9387797" y="1853141"/>
              <a:ext cx="1936847" cy="610694"/>
            </a:xfrm>
            <a:prstGeom prst="rect">
              <a:avLst/>
            </a:prstGeom>
            <a:noFill/>
            <a:ln>
              <a:noFill/>
            </a:ln>
          </p:spPr>
        </p:pic>
      </p:grpSp>
      <p:sp>
        <p:nvSpPr>
          <p:cNvPr id="2" name="Retângulo 1">
            <a:extLst>
              <a:ext uri="{FF2B5EF4-FFF2-40B4-BE49-F238E27FC236}">
                <a16:creationId xmlns:a16="http://schemas.microsoft.com/office/drawing/2014/main" id="{EC529A09-4B2A-4D45-872A-5138856595CA}"/>
              </a:ext>
            </a:extLst>
          </p:cNvPr>
          <p:cNvSpPr/>
          <p:nvPr/>
        </p:nvSpPr>
        <p:spPr>
          <a:xfrm>
            <a:off x="3982171" y="2252838"/>
            <a:ext cx="6096000" cy="3539430"/>
          </a:xfrm>
          <a:prstGeom prst="rect">
            <a:avLst/>
          </a:prstGeom>
        </p:spPr>
        <p:txBody>
          <a:bodyPr>
            <a:spAutoFit/>
          </a:bodyPr>
          <a:lstStyle/>
          <a:p>
            <a:r>
              <a:rPr lang="pt-BR" sz="1400" b="1" dirty="0">
                <a:solidFill>
                  <a:srgbClr val="434343"/>
                </a:solidFill>
                <a:latin typeface="Open Sans" panose="020B0604020202020204" charset="0"/>
                <a:ea typeface="Open Sans" panose="020B0604020202020204" charset="0"/>
                <a:cs typeface="Open Sans" panose="020B0604020202020204" charset="0"/>
              </a:rPr>
              <a:t>Aluno:</a:t>
            </a:r>
          </a:p>
          <a:p>
            <a:r>
              <a:rPr lang="pt-BR" sz="1400" dirty="0">
                <a:solidFill>
                  <a:srgbClr val="434343"/>
                </a:solidFill>
                <a:latin typeface="Open Sans" panose="020B0604020202020204" charset="0"/>
                <a:ea typeface="Open Sans" panose="020B0604020202020204" charset="0"/>
                <a:cs typeface="Open Sans" panose="020B0604020202020204" charset="0"/>
              </a:rPr>
              <a:t>Caíque Tadeu Filipini</a:t>
            </a: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b="1" dirty="0">
                <a:solidFill>
                  <a:srgbClr val="434343"/>
                </a:solidFill>
                <a:latin typeface="Open Sans" panose="020B0604020202020204" charset="0"/>
                <a:ea typeface="Open Sans" panose="020B0604020202020204" charset="0"/>
                <a:cs typeface="Open Sans" panose="020B0604020202020204" charset="0"/>
              </a:rPr>
              <a:t>Coordenadores: </a:t>
            </a:r>
          </a:p>
          <a:p>
            <a:r>
              <a:rPr lang="pt-BR" sz="1400" dirty="0">
                <a:solidFill>
                  <a:srgbClr val="434343"/>
                </a:solidFill>
                <a:latin typeface="Open Sans" panose="020B0604020202020204" charset="0"/>
                <a:ea typeface="Open Sans" panose="020B0604020202020204" charset="0"/>
                <a:cs typeface="Open Sans" panose="020B0604020202020204" charset="0"/>
              </a:rPr>
              <a:t>Profª Drª Alessandra de Álvila Montini</a:t>
            </a:r>
          </a:p>
          <a:p>
            <a:r>
              <a:rPr lang="pt-BR" sz="1400" dirty="0">
                <a:solidFill>
                  <a:srgbClr val="434343"/>
                </a:solidFill>
                <a:latin typeface="Open Sans" panose="020B0604020202020204" charset="0"/>
                <a:ea typeface="Open Sans" panose="020B0604020202020204" charset="0"/>
                <a:cs typeface="Open Sans" panose="020B0604020202020204" charset="0"/>
              </a:rPr>
              <a:t>Prof. Dr. </a:t>
            </a:r>
            <a:r>
              <a:rPr lang="pt-BR" sz="1400" dirty="0">
                <a:solidFill>
                  <a:srgbClr val="434343"/>
                </a:solidFill>
                <a:latin typeface="Open Sans" panose="020B0604020202020204" charset="0"/>
              </a:rPr>
              <a:t>Adolpho Walter Pimazoni Canton</a:t>
            </a:r>
          </a:p>
        </p:txBody>
      </p:sp>
      <p:sp>
        <p:nvSpPr>
          <p:cNvPr id="17" name="Title Placeholder 1">
            <a:extLst>
              <a:ext uri="{FF2B5EF4-FFF2-40B4-BE49-F238E27FC236}">
                <a16:creationId xmlns:a16="http://schemas.microsoft.com/office/drawing/2014/main" id="{3A953594-6680-4823-92E3-9184F1B5A4D3}"/>
              </a:ext>
            </a:extLst>
          </p:cNvPr>
          <p:cNvSpPr txBox="1">
            <a:spLocks/>
          </p:cNvSpPr>
          <p:nvPr/>
        </p:nvSpPr>
        <p:spPr>
          <a:xfrm>
            <a:off x="3982171" y="502979"/>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Pós-Graduação em Análise de Big Data</a:t>
            </a: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13" name="Imagem 12"/>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pic>
        <p:nvPicPr>
          <p:cNvPr id="4" name="Imagem 3" descr="Pessoa na frente de um laptop&#10;&#10;Descrição gerada automaticamente">
            <a:extLst>
              <a:ext uri="{FF2B5EF4-FFF2-40B4-BE49-F238E27FC236}">
                <a16:creationId xmlns:a16="http://schemas.microsoft.com/office/drawing/2014/main" id="{E3275E9C-6E86-445E-94D7-811CB41BB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1" y="1365981"/>
            <a:ext cx="3461108" cy="2311759"/>
          </a:xfrm>
          <a:prstGeom prst="rect">
            <a:avLst/>
          </a:prstGeom>
        </p:spPr>
      </p:pic>
    </p:spTree>
    <p:extLst>
      <p:ext uri="{BB962C8B-B14F-4D97-AF65-F5344CB8AC3E}">
        <p14:creationId xmlns:p14="http://schemas.microsoft.com/office/powerpoint/2010/main" val="633127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itle Placeholder 1">
            <a:extLst>
              <a:ext uri="{FF2B5EF4-FFF2-40B4-BE49-F238E27FC236}">
                <a16:creationId xmlns:a16="http://schemas.microsoft.com/office/drawing/2014/main" id="{82AF17FC-F38A-428D-A49B-62CBFE370C88}"/>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pic>
        <p:nvPicPr>
          <p:cNvPr id="9" name="Imagem 8">
            <a:extLst>
              <a:ext uri="{FF2B5EF4-FFF2-40B4-BE49-F238E27FC236}">
                <a16:creationId xmlns:a16="http://schemas.microsoft.com/office/drawing/2014/main" id="{A7B16C81-049A-4DDC-898A-973E4C81E769}"/>
              </a:ext>
            </a:extLst>
          </p:cNvPr>
          <p:cNvPicPr>
            <a:picLocks noChangeAspect="1"/>
          </p:cNvPicPr>
          <p:nvPr/>
        </p:nvPicPr>
        <p:blipFill>
          <a:blip r:embed="rId3"/>
          <a:stretch>
            <a:fillRect/>
          </a:stretch>
        </p:blipFill>
        <p:spPr>
          <a:xfrm>
            <a:off x="1070901" y="1032007"/>
            <a:ext cx="10034893" cy="4078005"/>
          </a:xfrm>
          <a:prstGeom prst="rect">
            <a:avLst/>
          </a:prstGeom>
        </p:spPr>
      </p:pic>
      <p:sp>
        <p:nvSpPr>
          <p:cNvPr id="2" name="CaixaDeTexto 1">
            <a:extLst>
              <a:ext uri="{FF2B5EF4-FFF2-40B4-BE49-F238E27FC236}">
                <a16:creationId xmlns:a16="http://schemas.microsoft.com/office/drawing/2014/main" id="{1AAAF1D8-1616-4CA8-895C-21E02F182EF7}"/>
              </a:ext>
            </a:extLst>
          </p:cNvPr>
          <p:cNvSpPr txBox="1"/>
          <p:nvPr/>
        </p:nvSpPr>
        <p:spPr>
          <a:xfrm>
            <a:off x="236472" y="5302928"/>
            <a:ext cx="11703749" cy="954107"/>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Acima vemos a distribuição das cotações históricas da empresa BBAS3. Nota-se pelo histograma que, ao longo do tempo, os preços ficaram concentrados entre R$ 5 e R 20. Comparando com o candlestick visto no slide anterior, é possível concluir que essa concentração deve-se ao fato de que a ação ficou muito tempo (de 2005 até 2016) com cotações nesta faixa. Comparando com a empresa anterior (ITUB4), nota-se que a distribuição é mais larga, o que indica maior variância e, portanto, maior oscilação de preço ao longo do tempo.</a:t>
            </a:r>
          </a:p>
        </p:txBody>
      </p:sp>
    </p:spTree>
    <p:extLst>
      <p:ext uri="{BB962C8B-B14F-4D97-AF65-F5344CB8AC3E}">
        <p14:creationId xmlns:p14="http://schemas.microsoft.com/office/powerpoint/2010/main" val="3515560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2" name="Imagem 1">
            <a:extLst>
              <a:ext uri="{FF2B5EF4-FFF2-40B4-BE49-F238E27FC236}">
                <a16:creationId xmlns:a16="http://schemas.microsoft.com/office/drawing/2014/main" id="{5EC31C93-A9AB-4174-8B32-36FC89A7A959}"/>
              </a:ext>
            </a:extLst>
          </p:cNvPr>
          <p:cNvPicPr>
            <a:picLocks noChangeAspect="1"/>
          </p:cNvPicPr>
          <p:nvPr/>
        </p:nvPicPr>
        <p:blipFill>
          <a:blip r:embed="rId2"/>
          <a:stretch>
            <a:fillRect/>
          </a:stretch>
        </p:blipFill>
        <p:spPr>
          <a:xfrm>
            <a:off x="417123" y="1109457"/>
            <a:ext cx="11339000" cy="3866130"/>
          </a:xfrm>
          <a:prstGeom prst="rect">
            <a:avLst/>
          </a:prstGeom>
        </p:spPr>
      </p:pic>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5" name="CaixaDeTexto 4">
            <a:extLst>
              <a:ext uri="{FF2B5EF4-FFF2-40B4-BE49-F238E27FC236}">
                <a16:creationId xmlns:a16="http://schemas.microsoft.com/office/drawing/2014/main" id="{8CFFD5F1-BBBC-4C7B-AA75-2706B6F89241}"/>
              </a:ext>
            </a:extLst>
          </p:cNvPr>
          <p:cNvSpPr txBox="1"/>
          <p:nvPr/>
        </p:nvSpPr>
        <p:spPr>
          <a:xfrm>
            <a:off x="239436" y="5307941"/>
            <a:ext cx="11703749" cy="954107"/>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Aqui, vemos o gráfico do tipo Candlestick do papel BBDC4. Cada dia é representado por um boxplot, que informa 4 situações de preço da ação: 1. Preço de abertura; 2. Preço máximo; 3. Preço mínimo; e 4. Preço de fechamento. Os pontos em vermelho representam dias em que o preço de abertura foi maior do que o preço de fechamento, ou seja, indica uma desvalorização da ação. Já os pontos verdes, representam o contrário, isto é, dias em que o preço da ação subiu.</a:t>
            </a:r>
          </a:p>
        </p:txBody>
      </p:sp>
      <p:sp>
        <p:nvSpPr>
          <p:cNvPr id="6" name="Title Placeholder 1">
            <a:extLst>
              <a:ext uri="{FF2B5EF4-FFF2-40B4-BE49-F238E27FC236}">
                <a16:creationId xmlns:a16="http://schemas.microsoft.com/office/drawing/2014/main" id="{49576A61-3D7A-43BA-A8BD-5AB3A0A24375}"/>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764734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335004AB-FF84-4983-87B5-578BAAEF33BA}"/>
              </a:ext>
            </a:extLst>
          </p:cNvPr>
          <p:cNvPicPr>
            <a:picLocks noChangeAspect="1"/>
          </p:cNvPicPr>
          <p:nvPr/>
        </p:nvPicPr>
        <p:blipFill>
          <a:blip r:embed="rId2"/>
          <a:stretch>
            <a:fillRect/>
          </a:stretch>
        </p:blipFill>
        <p:spPr>
          <a:xfrm>
            <a:off x="1085054" y="1032006"/>
            <a:ext cx="10020740" cy="4078310"/>
          </a:xfrm>
          <a:prstGeom prst="rect">
            <a:avLst/>
          </a:prstGeom>
        </p:spPr>
      </p:pic>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itle Placeholder 1">
            <a:extLst>
              <a:ext uri="{FF2B5EF4-FFF2-40B4-BE49-F238E27FC236}">
                <a16:creationId xmlns:a16="http://schemas.microsoft.com/office/drawing/2014/main" id="{82AF17FC-F38A-428D-A49B-62CBFE370C88}"/>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2" name="CaixaDeTexto 1">
            <a:extLst>
              <a:ext uri="{FF2B5EF4-FFF2-40B4-BE49-F238E27FC236}">
                <a16:creationId xmlns:a16="http://schemas.microsoft.com/office/drawing/2014/main" id="{53817D16-D116-43C3-B5F9-F292C237FB2D}"/>
              </a:ext>
            </a:extLst>
          </p:cNvPr>
          <p:cNvSpPr txBox="1"/>
          <p:nvPr/>
        </p:nvSpPr>
        <p:spPr>
          <a:xfrm>
            <a:off x="239435" y="5410650"/>
            <a:ext cx="11703749" cy="738664"/>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Acima vemos a distribuição das cotações históricas da empresa BBAS3. Nota-se pelo histograma que, ao longo do tempo, os preços ficaram concentrados entre R$ 7 e R 15. Comparando com o candlestick visto no slide anterior, é possível concluir que essa concentração deve-se ao fato de que a ação ficou muito tempo (de 2009 até 2017) com cotações nesta faixa.</a:t>
            </a:r>
          </a:p>
        </p:txBody>
      </p:sp>
    </p:spTree>
    <p:extLst>
      <p:ext uri="{BB962C8B-B14F-4D97-AF65-F5344CB8AC3E}">
        <p14:creationId xmlns:p14="http://schemas.microsoft.com/office/powerpoint/2010/main" val="34098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3" name="Imagem 2">
            <a:extLst>
              <a:ext uri="{FF2B5EF4-FFF2-40B4-BE49-F238E27FC236}">
                <a16:creationId xmlns:a16="http://schemas.microsoft.com/office/drawing/2014/main" id="{2253F993-A787-427B-B642-B6258595342B}"/>
              </a:ext>
            </a:extLst>
          </p:cNvPr>
          <p:cNvPicPr>
            <a:picLocks noChangeAspect="1"/>
          </p:cNvPicPr>
          <p:nvPr/>
        </p:nvPicPr>
        <p:blipFill>
          <a:blip r:embed="rId2"/>
          <a:stretch>
            <a:fillRect/>
          </a:stretch>
        </p:blipFill>
        <p:spPr>
          <a:xfrm>
            <a:off x="435876" y="1039403"/>
            <a:ext cx="11320247" cy="3950252"/>
          </a:xfrm>
          <a:prstGeom prst="rect">
            <a:avLst/>
          </a:prstGeom>
        </p:spPr>
      </p:pic>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itle Placeholder 1">
            <a:extLst>
              <a:ext uri="{FF2B5EF4-FFF2-40B4-BE49-F238E27FC236}">
                <a16:creationId xmlns:a16="http://schemas.microsoft.com/office/drawing/2014/main" id="{82AF17FC-F38A-428D-A49B-62CBFE370C88}"/>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5" name="CaixaDeTexto 4">
            <a:extLst>
              <a:ext uri="{FF2B5EF4-FFF2-40B4-BE49-F238E27FC236}">
                <a16:creationId xmlns:a16="http://schemas.microsoft.com/office/drawing/2014/main" id="{1D0B7F3D-52A1-4E43-AC5C-273C3EF4FB1C}"/>
              </a:ext>
            </a:extLst>
          </p:cNvPr>
          <p:cNvSpPr txBox="1"/>
          <p:nvPr/>
        </p:nvSpPr>
        <p:spPr>
          <a:xfrm>
            <a:off x="239436" y="5307941"/>
            <a:ext cx="11703749" cy="954107"/>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Aqui, vemos o gráfico do tipo Candlestick do papel SANB11. Cada dia é representado por um boxplot, que informa 4 situações de preço da ação: 1. Preço de abertura; 2. Preço máximo; 3. Preço mínimo; e 4. Preço de fechamento. Os pontos em vermelho representam dias em que o preço de abertura foi maior do que o preço de fechamento, ou seja, indica uma desvalorização da ação. Já os pontos verdes, representam o contrário, isto é, dias em que o preço da ação subiu.</a:t>
            </a:r>
          </a:p>
        </p:txBody>
      </p:sp>
    </p:spTree>
    <p:extLst>
      <p:ext uri="{BB962C8B-B14F-4D97-AF65-F5344CB8AC3E}">
        <p14:creationId xmlns:p14="http://schemas.microsoft.com/office/powerpoint/2010/main" val="3891413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2EBA5918-762A-4983-B279-F93AC07BF08A}"/>
              </a:ext>
            </a:extLst>
          </p:cNvPr>
          <p:cNvPicPr>
            <a:picLocks noChangeAspect="1"/>
          </p:cNvPicPr>
          <p:nvPr/>
        </p:nvPicPr>
        <p:blipFill>
          <a:blip r:embed="rId2"/>
          <a:stretch>
            <a:fillRect/>
          </a:stretch>
        </p:blipFill>
        <p:spPr>
          <a:xfrm>
            <a:off x="1066211" y="1008682"/>
            <a:ext cx="10050198" cy="4113039"/>
          </a:xfrm>
          <a:prstGeom prst="rect">
            <a:avLst/>
          </a:prstGeom>
        </p:spPr>
      </p:pic>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itle Placeholder 1">
            <a:extLst>
              <a:ext uri="{FF2B5EF4-FFF2-40B4-BE49-F238E27FC236}">
                <a16:creationId xmlns:a16="http://schemas.microsoft.com/office/drawing/2014/main" id="{82AF17FC-F38A-428D-A49B-62CBFE370C88}"/>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3" name="CaixaDeTexto 2">
            <a:extLst>
              <a:ext uri="{FF2B5EF4-FFF2-40B4-BE49-F238E27FC236}">
                <a16:creationId xmlns:a16="http://schemas.microsoft.com/office/drawing/2014/main" id="{6A019BFD-C4CF-4DE7-8527-815540420ADC}"/>
              </a:ext>
            </a:extLst>
          </p:cNvPr>
          <p:cNvSpPr txBox="1"/>
          <p:nvPr/>
        </p:nvSpPr>
        <p:spPr>
          <a:xfrm>
            <a:off x="239435" y="5410650"/>
            <a:ext cx="11703749" cy="738664"/>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Acima vemos a distribuição das cotações históricas da empresa BBAS3. Nota-se pelo histograma que, ao longo do tempo, os preços ficaram concentrados entre R$ 9 e R 15. Comparando com o candlestick visto no slide anterior, é possível concluir que essa concentração deve-se ao fato de que a ação ficou muito tempo (de 2010 até 2016) com cotações nesta faixa.</a:t>
            </a:r>
          </a:p>
        </p:txBody>
      </p:sp>
    </p:spTree>
    <p:extLst>
      <p:ext uri="{BB962C8B-B14F-4D97-AF65-F5344CB8AC3E}">
        <p14:creationId xmlns:p14="http://schemas.microsoft.com/office/powerpoint/2010/main" val="2050604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itle Placeholder 1">
            <a:extLst>
              <a:ext uri="{FF2B5EF4-FFF2-40B4-BE49-F238E27FC236}">
                <a16:creationId xmlns:a16="http://schemas.microsoft.com/office/drawing/2014/main" id="{82AF17FC-F38A-428D-A49B-62CBFE370C88}"/>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3" name="CaixaDeTexto 2">
            <a:extLst>
              <a:ext uri="{FF2B5EF4-FFF2-40B4-BE49-F238E27FC236}">
                <a16:creationId xmlns:a16="http://schemas.microsoft.com/office/drawing/2014/main" id="{6A019BFD-C4CF-4DE7-8527-815540420ADC}"/>
              </a:ext>
            </a:extLst>
          </p:cNvPr>
          <p:cNvSpPr txBox="1"/>
          <p:nvPr/>
        </p:nvSpPr>
        <p:spPr>
          <a:xfrm>
            <a:off x="239435" y="5302928"/>
            <a:ext cx="11703749" cy="954107"/>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Neste gráfico podemos comparar as distribuições das 4 ações juntas. Observa-se que os bancos Itaú (ITUB4) e Bradesco (BBDC4) possuem distribuições bem semelhantes e com menor variância em relação às outras instituições. O BBAS3 possui uma variância maior, provavelmente em função de ser um banco público e estar mais sujeito aos impactos de notícias relacionadas à política. Já no papel do Santander, também notamos uma alta variância, porém, nesse caso, é mais provável que seja por conta do momento em que esta empresa abriu seu capital (2009).</a:t>
            </a:r>
          </a:p>
        </p:txBody>
      </p:sp>
      <p:pic>
        <p:nvPicPr>
          <p:cNvPr id="4" name="Imagem 3">
            <a:extLst>
              <a:ext uri="{FF2B5EF4-FFF2-40B4-BE49-F238E27FC236}">
                <a16:creationId xmlns:a16="http://schemas.microsoft.com/office/drawing/2014/main" id="{295FBAC8-0B31-4A40-B2B6-54FD55619C3D}"/>
              </a:ext>
            </a:extLst>
          </p:cNvPr>
          <p:cNvPicPr>
            <a:picLocks noChangeAspect="1"/>
          </p:cNvPicPr>
          <p:nvPr/>
        </p:nvPicPr>
        <p:blipFill>
          <a:blip r:embed="rId3"/>
          <a:stretch>
            <a:fillRect/>
          </a:stretch>
        </p:blipFill>
        <p:spPr>
          <a:xfrm>
            <a:off x="797188" y="1063571"/>
            <a:ext cx="10972800" cy="3848100"/>
          </a:xfrm>
          <a:prstGeom prst="rect">
            <a:avLst/>
          </a:prstGeom>
        </p:spPr>
      </p:pic>
    </p:spTree>
    <p:extLst>
      <p:ext uri="{BB962C8B-B14F-4D97-AF65-F5344CB8AC3E}">
        <p14:creationId xmlns:p14="http://schemas.microsoft.com/office/powerpoint/2010/main" val="2250426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itle Placeholder 1">
            <a:extLst>
              <a:ext uri="{FF2B5EF4-FFF2-40B4-BE49-F238E27FC236}">
                <a16:creationId xmlns:a16="http://schemas.microsoft.com/office/drawing/2014/main" id="{82AF17FC-F38A-428D-A49B-62CBFE370C88}"/>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pic>
        <p:nvPicPr>
          <p:cNvPr id="2" name="Imagem 1">
            <a:extLst>
              <a:ext uri="{FF2B5EF4-FFF2-40B4-BE49-F238E27FC236}">
                <a16:creationId xmlns:a16="http://schemas.microsoft.com/office/drawing/2014/main" id="{D6984110-CB7B-4456-AA86-7BD65D6C263F}"/>
              </a:ext>
            </a:extLst>
          </p:cNvPr>
          <p:cNvPicPr>
            <a:picLocks noChangeAspect="1"/>
          </p:cNvPicPr>
          <p:nvPr/>
        </p:nvPicPr>
        <p:blipFill>
          <a:blip r:embed="rId3"/>
          <a:stretch>
            <a:fillRect/>
          </a:stretch>
        </p:blipFill>
        <p:spPr>
          <a:xfrm>
            <a:off x="422258" y="1581302"/>
            <a:ext cx="5582195" cy="3558853"/>
          </a:xfrm>
          <a:prstGeom prst="rect">
            <a:avLst/>
          </a:prstGeom>
        </p:spPr>
      </p:pic>
      <p:pic>
        <p:nvPicPr>
          <p:cNvPr id="6" name="Imagem 5">
            <a:extLst>
              <a:ext uri="{FF2B5EF4-FFF2-40B4-BE49-F238E27FC236}">
                <a16:creationId xmlns:a16="http://schemas.microsoft.com/office/drawing/2014/main" id="{FF00E0DB-41CD-44F1-AA6E-340770B0F021}"/>
              </a:ext>
            </a:extLst>
          </p:cNvPr>
          <p:cNvPicPr>
            <a:picLocks noChangeAspect="1"/>
          </p:cNvPicPr>
          <p:nvPr/>
        </p:nvPicPr>
        <p:blipFill>
          <a:blip r:embed="rId3"/>
          <a:stretch>
            <a:fillRect/>
          </a:stretch>
        </p:blipFill>
        <p:spPr>
          <a:xfrm>
            <a:off x="6332689" y="1581301"/>
            <a:ext cx="5582195" cy="3558853"/>
          </a:xfrm>
          <a:prstGeom prst="rect">
            <a:avLst/>
          </a:prstGeom>
        </p:spPr>
      </p:pic>
      <p:sp>
        <p:nvSpPr>
          <p:cNvPr id="8" name="Title Placeholder 1">
            <a:extLst>
              <a:ext uri="{FF2B5EF4-FFF2-40B4-BE49-F238E27FC236}">
                <a16:creationId xmlns:a16="http://schemas.microsoft.com/office/drawing/2014/main" id="{9ABE21B1-3BB8-4BD5-8E35-AF798912095B}"/>
              </a:ext>
            </a:extLst>
          </p:cNvPr>
          <p:cNvSpPr txBox="1">
            <a:spLocks/>
          </p:cNvSpPr>
          <p:nvPr/>
        </p:nvSpPr>
        <p:spPr>
          <a:xfrm>
            <a:off x="3218576" y="990249"/>
            <a:ext cx="5745468" cy="464722"/>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2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ITUB4</a:t>
            </a:r>
          </a:p>
        </p:txBody>
      </p:sp>
      <p:sp>
        <p:nvSpPr>
          <p:cNvPr id="9" name="Title Placeholder 1">
            <a:extLst>
              <a:ext uri="{FF2B5EF4-FFF2-40B4-BE49-F238E27FC236}">
                <a16:creationId xmlns:a16="http://schemas.microsoft.com/office/drawing/2014/main" id="{CE86E310-D309-4184-A809-9901B54E91BD}"/>
              </a:ext>
            </a:extLst>
          </p:cNvPr>
          <p:cNvSpPr txBox="1">
            <a:spLocks/>
          </p:cNvSpPr>
          <p:nvPr/>
        </p:nvSpPr>
        <p:spPr>
          <a:xfrm>
            <a:off x="2163773" y="1264533"/>
            <a:ext cx="2099164" cy="464722"/>
          </a:xfrm>
          <a:prstGeom prst="rect">
            <a:avLst/>
          </a:prstGeom>
          <a:solidFill>
            <a:schemeClr val="bg1"/>
          </a:solidFill>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2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Autocorrelação</a:t>
            </a:r>
          </a:p>
        </p:txBody>
      </p:sp>
      <p:sp>
        <p:nvSpPr>
          <p:cNvPr id="11" name="CaixaDeTexto 10">
            <a:extLst>
              <a:ext uri="{FF2B5EF4-FFF2-40B4-BE49-F238E27FC236}">
                <a16:creationId xmlns:a16="http://schemas.microsoft.com/office/drawing/2014/main" id="{7E8E11BA-65D3-4AF7-8858-392823F0EB59}"/>
              </a:ext>
            </a:extLst>
          </p:cNvPr>
          <p:cNvSpPr txBox="1"/>
          <p:nvPr/>
        </p:nvSpPr>
        <p:spPr>
          <a:xfrm>
            <a:off x="527650"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a:t>
            </a:r>
          </a:p>
        </p:txBody>
      </p:sp>
      <p:sp>
        <p:nvSpPr>
          <p:cNvPr id="21" name="CaixaDeTexto 20">
            <a:extLst>
              <a:ext uri="{FF2B5EF4-FFF2-40B4-BE49-F238E27FC236}">
                <a16:creationId xmlns:a16="http://schemas.microsoft.com/office/drawing/2014/main" id="{8EBB24EF-10E9-4B83-AAF7-AFAD83B28E57}"/>
              </a:ext>
            </a:extLst>
          </p:cNvPr>
          <p:cNvSpPr txBox="1"/>
          <p:nvPr/>
        </p:nvSpPr>
        <p:spPr>
          <a:xfrm>
            <a:off x="1210969"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5</a:t>
            </a:r>
          </a:p>
        </p:txBody>
      </p:sp>
      <p:sp>
        <p:nvSpPr>
          <p:cNvPr id="26" name="CaixaDeTexto 25">
            <a:extLst>
              <a:ext uri="{FF2B5EF4-FFF2-40B4-BE49-F238E27FC236}">
                <a16:creationId xmlns:a16="http://schemas.microsoft.com/office/drawing/2014/main" id="{F574972E-2F7E-4D23-9A4A-0173D2AF36B6}"/>
              </a:ext>
            </a:extLst>
          </p:cNvPr>
          <p:cNvSpPr txBox="1"/>
          <p:nvPr/>
        </p:nvSpPr>
        <p:spPr>
          <a:xfrm>
            <a:off x="1894288"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10</a:t>
            </a:r>
          </a:p>
        </p:txBody>
      </p:sp>
      <p:sp>
        <p:nvSpPr>
          <p:cNvPr id="28" name="CaixaDeTexto 27">
            <a:extLst>
              <a:ext uri="{FF2B5EF4-FFF2-40B4-BE49-F238E27FC236}">
                <a16:creationId xmlns:a16="http://schemas.microsoft.com/office/drawing/2014/main" id="{87970B9D-11FC-4479-BAB6-0D522F985FBC}"/>
              </a:ext>
            </a:extLst>
          </p:cNvPr>
          <p:cNvSpPr txBox="1"/>
          <p:nvPr/>
        </p:nvSpPr>
        <p:spPr>
          <a:xfrm>
            <a:off x="2577607"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15</a:t>
            </a:r>
          </a:p>
        </p:txBody>
      </p:sp>
      <p:sp>
        <p:nvSpPr>
          <p:cNvPr id="30" name="CaixaDeTexto 29">
            <a:extLst>
              <a:ext uri="{FF2B5EF4-FFF2-40B4-BE49-F238E27FC236}">
                <a16:creationId xmlns:a16="http://schemas.microsoft.com/office/drawing/2014/main" id="{BB6972FB-9B94-4512-A0D7-69B5792A0E42}"/>
              </a:ext>
            </a:extLst>
          </p:cNvPr>
          <p:cNvSpPr txBox="1"/>
          <p:nvPr/>
        </p:nvSpPr>
        <p:spPr>
          <a:xfrm>
            <a:off x="3260926"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20</a:t>
            </a:r>
          </a:p>
        </p:txBody>
      </p:sp>
      <p:sp>
        <p:nvSpPr>
          <p:cNvPr id="32" name="CaixaDeTexto 31">
            <a:extLst>
              <a:ext uri="{FF2B5EF4-FFF2-40B4-BE49-F238E27FC236}">
                <a16:creationId xmlns:a16="http://schemas.microsoft.com/office/drawing/2014/main" id="{3131F39C-68F7-4FC1-A5C3-1048259C84B7}"/>
              </a:ext>
            </a:extLst>
          </p:cNvPr>
          <p:cNvSpPr txBox="1"/>
          <p:nvPr/>
        </p:nvSpPr>
        <p:spPr>
          <a:xfrm>
            <a:off x="3944245"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25</a:t>
            </a:r>
          </a:p>
        </p:txBody>
      </p:sp>
      <p:sp>
        <p:nvSpPr>
          <p:cNvPr id="34" name="CaixaDeTexto 33">
            <a:extLst>
              <a:ext uri="{FF2B5EF4-FFF2-40B4-BE49-F238E27FC236}">
                <a16:creationId xmlns:a16="http://schemas.microsoft.com/office/drawing/2014/main" id="{2C68DEFE-A7A2-44A8-8B8B-5647120DA3A3}"/>
              </a:ext>
            </a:extLst>
          </p:cNvPr>
          <p:cNvSpPr txBox="1"/>
          <p:nvPr/>
        </p:nvSpPr>
        <p:spPr>
          <a:xfrm>
            <a:off x="4627564"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30</a:t>
            </a:r>
          </a:p>
        </p:txBody>
      </p:sp>
      <p:sp>
        <p:nvSpPr>
          <p:cNvPr id="36" name="CaixaDeTexto 35">
            <a:extLst>
              <a:ext uri="{FF2B5EF4-FFF2-40B4-BE49-F238E27FC236}">
                <a16:creationId xmlns:a16="http://schemas.microsoft.com/office/drawing/2014/main" id="{91840F52-5080-4C41-B468-09CEC377F31B}"/>
              </a:ext>
            </a:extLst>
          </p:cNvPr>
          <p:cNvSpPr txBox="1"/>
          <p:nvPr/>
        </p:nvSpPr>
        <p:spPr>
          <a:xfrm>
            <a:off x="5310881"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35</a:t>
            </a:r>
          </a:p>
        </p:txBody>
      </p:sp>
      <p:sp>
        <p:nvSpPr>
          <p:cNvPr id="56" name="CaixaDeTexto 55">
            <a:extLst>
              <a:ext uri="{FF2B5EF4-FFF2-40B4-BE49-F238E27FC236}">
                <a16:creationId xmlns:a16="http://schemas.microsoft.com/office/drawing/2014/main" id="{D487E153-807E-4DAC-B2BF-084CFD2A0817}"/>
              </a:ext>
            </a:extLst>
          </p:cNvPr>
          <p:cNvSpPr txBox="1"/>
          <p:nvPr/>
        </p:nvSpPr>
        <p:spPr>
          <a:xfrm>
            <a:off x="214266" y="1781516"/>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1.0</a:t>
            </a:r>
          </a:p>
        </p:txBody>
      </p:sp>
      <p:sp>
        <p:nvSpPr>
          <p:cNvPr id="60" name="CaixaDeTexto 59">
            <a:extLst>
              <a:ext uri="{FF2B5EF4-FFF2-40B4-BE49-F238E27FC236}">
                <a16:creationId xmlns:a16="http://schemas.microsoft.com/office/drawing/2014/main" id="{1932CD2B-48EE-4EC1-A1C9-CDD28852244D}"/>
              </a:ext>
            </a:extLst>
          </p:cNvPr>
          <p:cNvSpPr txBox="1"/>
          <p:nvPr/>
        </p:nvSpPr>
        <p:spPr>
          <a:xfrm>
            <a:off x="214266" y="2203389"/>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0.8</a:t>
            </a:r>
          </a:p>
        </p:txBody>
      </p:sp>
      <p:sp>
        <p:nvSpPr>
          <p:cNvPr id="62" name="CaixaDeTexto 61">
            <a:extLst>
              <a:ext uri="{FF2B5EF4-FFF2-40B4-BE49-F238E27FC236}">
                <a16:creationId xmlns:a16="http://schemas.microsoft.com/office/drawing/2014/main" id="{8CD53CE0-B32F-4D07-A380-8E58087998F6}"/>
              </a:ext>
            </a:extLst>
          </p:cNvPr>
          <p:cNvSpPr txBox="1"/>
          <p:nvPr/>
        </p:nvSpPr>
        <p:spPr>
          <a:xfrm>
            <a:off x="214266" y="2625262"/>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0.6</a:t>
            </a:r>
          </a:p>
        </p:txBody>
      </p:sp>
      <p:sp>
        <p:nvSpPr>
          <p:cNvPr id="64" name="CaixaDeTexto 63">
            <a:extLst>
              <a:ext uri="{FF2B5EF4-FFF2-40B4-BE49-F238E27FC236}">
                <a16:creationId xmlns:a16="http://schemas.microsoft.com/office/drawing/2014/main" id="{96155B7A-7010-4E1F-B64C-BD80E4D5EB5F}"/>
              </a:ext>
            </a:extLst>
          </p:cNvPr>
          <p:cNvSpPr txBox="1"/>
          <p:nvPr/>
        </p:nvSpPr>
        <p:spPr>
          <a:xfrm>
            <a:off x="214266" y="3047135"/>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0.4</a:t>
            </a:r>
          </a:p>
        </p:txBody>
      </p:sp>
      <p:sp>
        <p:nvSpPr>
          <p:cNvPr id="66" name="CaixaDeTexto 65">
            <a:extLst>
              <a:ext uri="{FF2B5EF4-FFF2-40B4-BE49-F238E27FC236}">
                <a16:creationId xmlns:a16="http://schemas.microsoft.com/office/drawing/2014/main" id="{A3AC2285-95CC-4866-B5F6-461C01D52224}"/>
              </a:ext>
            </a:extLst>
          </p:cNvPr>
          <p:cNvSpPr txBox="1"/>
          <p:nvPr/>
        </p:nvSpPr>
        <p:spPr>
          <a:xfrm>
            <a:off x="214266" y="3469008"/>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0.2</a:t>
            </a:r>
          </a:p>
        </p:txBody>
      </p:sp>
      <p:sp>
        <p:nvSpPr>
          <p:cNvPr id="68" name="CaixaDeTexto 67">
            <a:extLst>
              <a:ext uri="{FF2B5EF4-FFF2-40B4-BE49-F238E27FC236}">
                <a16:creationId xmlns:a16="http://schemas.microsoft.com/office/drawing/2014/main" id="{C2FA11C7-071B-4CD0-8CB6-CC37E1CA9419}"/>
              </a:ext>
            </a:extLst>
          </p:cNvPr>
          <p:cNvSpPr txBox="1"/>
          <p:nvPr/>
        </p:nvSpPr>
        <p:spPr>
          <a:xfrm>
            <a:off x="214266" y="3890881"/>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0.0</a:t>
            </a:r>
          </a:p>
        </p:txBody>
      </p:sp>
      <p:sp>
        <p:nvSpPr>
          <p:cNvPr id="70" name="CaixaDeTexto 69">
            <a:extLst>
              <a:ext uri="{FF2B5EF4-FFF2-40B4-BE49-F238E27FC236}">
                <a16:creationId xmlns:a16="http://schemas.microsoft.com/office/drawing/2014/main" id="{A806F79E-D868-4C87-B1D4-15477A020D9D}"/>
              </a:ext>
            </a:extLst>
          </p:cNvPr>
          <p:cNvSpPr txBox="1"/>
          <p:nvPr/>
        </p:nvSpPr>
        <p:spPr>
          <a:xfrm>
            <a:off x="165455" y="4312756"/>
            <a:ext cx="502194"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-0.2</a:t>
            </a: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DD94BC66-C3C2-4A4C-9A2A-148185C0C391}"/>
              </a:ext>
            </a:extLst>
          </p:cNvPr>
          <p:cNvSpPr/>
          <p:nvPr/>
        </p:nvSpPr>
        <p:spPr>
          <a:xfrm>
            <a:off x="595084" y="1768391"/>
            <a:ext cx="5339911" cy="3063248"/>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1" name="Imagem 70">
            <a:extLst>
              <a:ext uri="{FF2B5EF4-FFF2-40B4-BE49-F238E27FC236}">
                <a16:creationId xmlns:a16="http://schemas.microsoft.com/office/drawing/2014/main" id="{8D751928-BB58-4FCF-B7F0-2C239E9A68CA}"/>
              </a:ext>
            </a:extLst>
          </p:cNvPr>
          <p:cNvPicPr>
            <a:picLocks noChangeAspect="1"/>
          </p:cNvPicPr>
          <p:nvPr/>
        </p:nvPicPr>
        <p:blipFill>
          <a:blip r:embed="rId4"/>
          <a:stretch>
            <a:fillRect/>
          </a:stretch>
        </p:blipFill>
        <p:spPr>
          <a:xfrm>
            <a:off x="6338111" y="1601462"/>
            <a:ext cx="5569369" cy="3516952"/>
          </a:xfrm>
          <a:prstGeom prst="rect">
            <a:avLst/>
          </a:prstGeom>
        </p:spPr>
      </p:pic>
      <p:sp>
        <p:nvSpPr>
          <p:cNvPr id="10" name="Title Placeholder 1">
            <a:extLst>
              <a:ext uri="{FF2B5EF4-FFF2-40B4-BE49-F238E27FC236}">
                <a16:creationId xmlns:a16="http://schemas.microsoft.com/office/drawing/2014/main" id="{AC77400E-6B73-4F5B-88B9-D378086B1C55}"/>
              </a:ext>
            </a:extLst>
          </p:cNvPr>
          <p:cNvSpPr txBox="1">
            <a:spLocks/>
          </p:cNvSpPr>
          <p:nvPr/>
        </p:nvSpPr>
        <p:spPr>
          <a:xfrm>
            <a:off x="7697508" y="1264532"/>
            <a:ext cx="2852555" cy="464722"/>
          </a:xfrm>
          <a:prstGeom prst="rect">
            <a:avLst/>
          </a:prstGeom>
          <a:solidFill>
            <a:schemeClr val="bg1"/>
          </a:solidFill>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2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Autocorrelação Parcial</a:t>
            </a:r>
          </a:p>
        </p:txBody>
      </p:sp>
      <p:sp>
        <p:nvSpPr>
          <p:cNvPr id="75" name="CaixaDeTexto 74">
            <a:extLst>
              <a:ext uri="{FF2B5EF4-FFF2-40B4-BE49-F238E27FC236}">
                <a16:creationId xmlns:a16="http://schemas.microsoft.com/office/drawing/2014/main" id="{EEEB534F-A884-4965-8ACB-1E4A772B9090}"/>
              </a:ext>
            </a:extLst>
          </p:cNvPr>
          <p:cNvSpPr txBox="1"/>
          <p:nvPr/>
        </p:nvSpPr>
        <p:spPr>
          <a:xfrm>
            <a:off x="6083486" y="1762765"/>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1.0</a:t>
            </a:r>
          </a:p>
        </p:txBody>
      </p:sp>
      <p:sp>
        <p:nvSpPr>
          <p:cNvPr id="77" name="CaixaDeTexto 76">
            <a:extLst>
              <a:ext uri="{FF2B5EF4-FFF2-40B4-BE49-F238E27FC236}">
                <a16:creationId xmlns:a16="http://schemas.microsoft.com/office/drawing/2014/main" id="{882B99A3-DF3B-48B7-AE96-47FF208AB65F}"/>
              </a:ext>
            </a:extLst>
          </p:cNvPr>
          <p:cNvSpPr txBox="1"/>
          <p:nvPr/>
        </p:nvSpPr>
        <p:spPr>
          <a:xfrm>
            <a:off x="6083486" y="2263186"/>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0.8</a:t>
            </a:r>
          </a:p>
        </p:txBody>
      </p:sp>
      <p:sp>
        <p:nvSpPr>
          <p:cNvPr id="79" name="CaixaDeTexto 78">
            <a:extLst>
              <a:ext uri="{FF2B5EF4-FFF2-40B4-BE49-F238E27FC236}">
                <a16:creationId xmlns:a16="http://schemas.microsoft.com/office/drawing/2014/main" id="{AAB79122-9A74-44A1-93A5-840C46871592}"/>
              </a:ext>
            </a:extLst>
          </p:cNvPr>
          <p:cNvSpPr txBox="1"/>
          <p:nvPr/>
        </p:nvSpPr>
        <p:spPr>
          <a:xfrm>
            <a:off x="6083486" y="2763607"/>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0.6</a:t>
            </a:r>
          </a:p>
        </p:txBody>
      </p:sp>
      <p:sp>
        <p:nvSpPr>
          <p:cNvPr id="81" name="CaixaDeTexto 80">
            <a:extLst>
              <a:ext uri="{FF2B5EF4-FFF2-40B4-BE49-F238E27FC236}">
                <a16:creationId xmlns:a16="http://schemas.microsoft.com/office/drawing/2014/main" id="{C14CE735-E27D-4BCE-84D7-0B7F2520ED98}"/>
              </a:ext>
            </a:extLst>
          </p:cNvPr>
          <p:cNvSpPr txBox="1"/>
          <p:nvPr/>
        </p:nvSpPr>
        <p:spPr>
          <a:xfrm>
            <a:off x="6083486" y="3264028"/>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0.4</a:t>
            </a:r>
          </a:p>
        </p:txBody>
      </p:sp>
      <p:sp>
        <p:nvSpPr>
          <p:cNvPr id="83" name="CaixaDeTexto 82">
            <a:extLst>
              <a:ext uri="{FF2B5EF4-FFF2-40B4-BE49-F238E27FC236}">
                <a16:creationId xmlns:a16="http://schemas.microsoft.com/office/drawing/2014/main" id="{C1E1DB07-CD90-4C34-8F1C-44E03695ECC8}"/>
              </a:ext>
            </a:extLst>
          </p:cNvPr>
          <p:cNvSpPr txBox="1"/>
          <p:nvPr/>
        </p:nvSpPr>
        <p:spPr>
          <a:xfrm>
            <a:off x="6083486" y="3764449"/>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0.2</a:t>
            </a:r>
          </a:p>
        </p:txBody>
      </p:sp>
      <p:sp>
        <p:nvSpPr>
          <p:cNvPr id="85" name="CaixaDeTexto 84">
            <a:extLst>
              <a:ext uri="{FF2B5EF4-FFF2-40B4-BE49-F238E27FC236}">
                <a16:creationId xmlns:a16="http://schemas.microsoft.com/office/drawing/2014/main" id="{570148A6-F98A-4DC7-94F9-58C89F033F8C}"/>
              </a:ext>
            </a:extLst>
          </p:cNvPr>
          <p:cNvSpPr txBox="1"/>
          <p:nvPr/>
        </p:nvSpPr>
        <p:spPr>
          <a:xfrm>
            <a:off x="6083486" y="4264869"/>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0.0</a:t>
            </a:r>
          </a:p>
        </p:txBody>
      </p:sp>
      <p:sp>
        <p:nvSpPr>
          <p:cNvPr id="38" name="CaixaDeTexto 37">
            <a:extLst>
              <a:ext uri="{FF2B5EF4-FFF2-40B4-BE49-F238E27FC236}">
                <a16:creationId xmlns:a16="http://schemas.microsoft.com/office/drawing/2014/main" id="{3AF77287-EFB2-4386-A26B-03F10F40D049}"/>
              </a:ext>
            </a:extLst>
          </p:cNvPr>
          <p:cNvSpPr txBox="1"/>
          <p:nvPr/>
        </p:nvSpPr>
        <p:spPr>
          <a:xfrm>
            <a:off x="6439252"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a:t>
            </a:r>
          </a:p>
        </p:txBody>
      </p:sp>
      <p:sp>
        <p:nvSpPr>
          <p:cNvPr id="40" name="CaixaDeTexto 39">
            <a:extLst>
              <a:ext uri="{FF2B5EF4-FFF2-40B4-BE49-F238E27FC236}">
                <a16:creationId xmlns:a16="http://schemas.microsoft.com/office/drawing/2014/main" id="{4F06A682-874D-4271-9618-FC8023840827}"/>
              </a:ext>
            </a:extLst>
          </p:cNvPr>
          <p:cNvSpPr txBox="1"/>
          <p:nvPr/>
        </p:nvSpPr>
        <p:spPr>
          <a:xfrm>
            <a:off x="7122571"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5</a:t>
            </a:r>
          </a:p>
        </p:txBody>
      </p:sp>
      <p:sp>
        <p:nvSpPr>
          <p:cNvPr id="42" name="CaixaDeTexto 41">
            <a:extLst>
              <a:ext uri="{FF2B5EF4-FFF2-40B4-BE49-F238E27FC236}">
                <a16:creationId xmlns:a16="http://schemas.microsoft.com/office/drawing/2014/main" id="{5FA9487F-2275-4237-8079-C0D097E02E84}"/>
              </a:ext>
            </a:extLst>
          </p:cNvPr>
          <p:cNvSpPr txBox="1"/>
          <p:nvPr/>
        </p:nvSpPr>
        <p:spPr>
          <a:xfrm>
            <a:off x="7805890"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10</a:t>
            </a:r>
          </a:p>
        </p:txBody>
      </p:sp>
      <p:sp>
        <p:nvSpPr>
          <p:cNvPr id="44" name="CaixaDeTexto 43">
            <a:extLst>
              <a:ext uri="{FF2B5EF4-FFF2-40B4-BE49-F238E27FC236}">
                <a16:creationId xmlns:a16="http://schemas.microsoft.com/office/drawing/2014/main" id="{799B1716-3128-477A-882A-386A0B8B53D5}"/>
              </a:ext>
            </a:extLst>
          </p:cNvPr>
          <p:cNvSpPr txBox="1"/>
          <p:nvPr/>
        </p:nvSpPr>
        <p:spPr>
          <a:xfrm>
            <a:off x="8489209"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15</a:t>
            </a:r>
          </a:p>
        </p:txBody>
      </p:sp>
      <p:sp>
        <p:nvSpPr>
          <p:cNvPr id="46" name="CaixaDeTexto 45">
            <a:extLst>
              <a:ext uri="{FF2B5EF4-FFF2-40B4-BE49-F238E27FC236}">
                <a16:creationId xmlns:a16="http://schemas.microsoft.com/office/drawing/2014/main" id="{21D3CC24-5585-41E9-A369-DBC029BA27DB}"/>
              </a:ext>
            </a:extLst>
          </p:cNvPr>
          <p:cNvSpPr txBox="1"/>
          <p:nvPr/>
        </p:nvSpPr>
        <p:spPr>
          <a:xfrm>
            <a:off x="9172528"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20</a:t>
            </a:r>
          </a:p>
        </p:txBody>
      </p:sp>
      <p:sp>
        <p:nvSpPr>
          <p:cNvPr id="48" name="CaixaDeTexto 47">
            <a:extLst>
              <a:ext uri="{FF2B5EF4-FFF2-40B4-BE49-F238E27FC236}">
                <a16:creationId xmlns:a16="http://schemas.microsoft.com/office/drawing/2014/main" id="{9A9DB8B5-B777-42F8-8984-0B3FF1A89FB4}"/>
              </a:ext>
            </a:extLst>
          </p:cNvPr>
          <p:cNvSpPr txBox="1"/>
          <p:nvPr/>
        </p:nvSpPr>
        <p:spPr>
          <a:xfrm>
            <a:off x="9855847"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25</a:t>
            </a:r>
          </a:p>
        </p:txBody>
      </p:sp>
      <p:sp>
        <p:nvSpPr>
          <p:cNvPr id="50" name="CaixaDeTexto 49">
            <a:extLst>
              <a:ext uri="{FF2B5EF4-FFF2-40B4-BE49-F238E27FC236}">
                <a16:creationId xmlns:a16="http://schemas.microsoft.com/office/drawing/2014/main" id="{6FAE4661-8451-4C13-9E01-7CAD2E05A4AB}"/>
              </a:ext>
            </a:extLst>
          </p:cNvPr>
          <p:cNvSpPr txBox="1"/>
          <p:nvPr/>
        </p:nvSpPr>
        <p:spPr>
          <a:xfrm>
            <a:off x="10539166"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30</a:t>
            </a:r>
          </a:p>
        </p:txBody>
      </p:sp>
      <p:sp>
        <p:nvSpPr>
          <p:cNvPr id="52" name="CaixaDeTexto 51">
            <a:extLst>
              <a:ext uri="{FF2B5EF4-FFF2-40B4-BE49-F238E27FC236}">
                <a16:creationId xmlns:a16="http://schemas.microsoft.com/office/drawing/2014/main" id="{515C05CF-08D7-45DB-B2DC-2D9494BD0AE7}"/>
              </a:ext>
            </a:extLst>
          </p:cNvPr>
          <p:cNvSpPr txBox="1"/>
          <p:nvPr/>
        </p:nvSpPr>
        <p:spPr>
          <a:xfrm>
            <a:off x="11222483"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35</a:t>
            </a:r>
          </a:p>
        </p:txBody>
      </p:sp>
      <p:sp>
        <p:nvSpPr>
          <p:cNvPr id="89" name="CaixaDeTexto 88">
            <a:extLst>
              <a:ext uri="{FF2B5EF4-FFF2-40B4-BE49-F238E27FC236}">
                <a16:creationId xmlns:a16="http://schemas.microsoft.com/office/drawing/2014/main" id="{346F8DE3-0E4F-4346-8B34-775D3F68849E}"/>
              </a:ext>
            </a:extLst>
          </p:cNvPr>
          <p:cNvSpPr txBox="1"/>
          <p:nvPr/>
        </p:nvSpPr>
        <p:spPr>
          <a:xfrm>
            <a:off x="236034" y="5308278"/>
            <a:ext cx="11703749" cy="954107"/>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Nesta quadro, podemos analisar a autocorrelação da ação ITUB4 (Itaú Unibanco). A autocorrelação é a correlação da variável temporal com ela mesma em períodos anteriores. Por exemplo: qual a influência que um preço de 2 dias atrás (lag 2) possui no preço de hoje? A autocorrelação parcial também analisa a autocorrelação, porém descontando as influências dos períodos seguintes. Por exemplo: qual a influência que um preço de 2 dias atrás (lag 2) possui no preço de hoje, descontada a influência do lag 1?</a:t>
            </a:r>
          </a:p>
        </p:txBody>
      </p:sp>
      <p:sp>
        <p:nvSpPr>
          <p:cNvPr id="73" name="Retângulo 72">
            <a:extLst>
              <a:ext uri="{FF2B5EF4-FFF2-40B4-BE49-F238E27FC236}">
                <a16:creationId xmlns:a16="http://schemas.microsoft.com/office/drawing/2014/main" id="{8CD054F7-1035-4012-BA35-BBE957C72A4D}"/>
              </a:ext>
            </a:extLst>
          </p:cNvPr>
          <p:cNvSpPr/>
          <p:nvPr/>
        </p:nvSpPr>
        <p:spPr>
          <a:xfrm>
            <a:off x="6502647" y="1766228"/>
            <a:ext cx="5339911" cy="3067575"/>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314604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m 111">
            <a:extLst>
              <a:ext uri="{FF2B5EF4-FFF2-40B4-BE49-F238E27FC236}">
                <a16:creationId xmlns:a16="http://schemas.microsoft.com/office/drawing/2014/main" id="{C5CDCC4A-2D7A-43A5-A37A-2E325A078DF2}"/>
              </a:ext>
            </a:extLst>
          </p:cNvPr>
          <p:cNvPicPr>
            <a:picLocks noChangeAspect="1"/>
          </p:cNvPicPr>
          <p:nvPr/>
        </p:nvPicPr>
        <p:blipFill>
          <a:blip r:embed="rId2"/>
          <a:stretch>
            <a:fillRect/>
          </a:stretch>
        </p:blipFill>
        <p:spPr>
          <a:xfrm>
            <a:off x="6338111" y="1601462"/>
            <a:ext cx="5569369" cy="3516952"/>
          </a:xfrm>
          <a:prstGeom prst="rect">
            <a:avLst/>
          </a:prstGeom>
        </p:spPr>
      </p:pic>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itle Placeholder 1">
            <a:extLst>
              <a:ext uri="{FF2B5EF4-FFF2-40B4-BE49-F238E27FC236}">
                <a16:creationId xmlns:a16="http://schemas.microsoft.com/office/drawing/2014/main" id="{82AF17FC-F38A-428D-A49B-62CBFE370C88}"/>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pic>
        <p:nvPicPr>
          <p:cNvPr id="2" name="Imagem 1">
            <a:extLst>
              <a:ext uri="{FF2B5EF4-FFF2-40B4-BE49-F238E27FC236}">
                <a16:creationId xmlns:a16="http://schemas.microsoft.com/office/drawing/2014/main" id="{D6984110-CB7B-4456-AA86-7BD65D6C263F}"/>
              </a:ext>
            </a:extLst>
          </p:cNvPr>
          <p:cNvPicPr>
            <a:picLocks noChangeAspect="1"/>
          </p:cNvPicPr>
          <p:nvPr/>
        </p:nvPicPr>
        <p:blipFill>
          <a:blip r:embed="rId4"/>
          <a:stretch>
            <a:fillRect/>
          </a:stretch>
        </p:blipFill>
        <p:spPr>
          <a:xfrm>
            <a:off x="422258" y="1581302"/>
            <a:ext cx="5582195" cy="3558853"/>
          </a:xfrm>
          <a:prstGeom prst="rect">
            <a:avLst/>
          </a:prstGeom>
        </p:spPr>
      </p:pic>
      <p:sp>
        <p:nvSpPr>
          <p:cNvPr id="8" name="Title Placeholder 1">
            <a:extLst>
              <a:ext uri="{FF2B5EF4-FFF2-40B4-BE49-F238E27FC236}">
                <a16:creationId xmlns:a16="http://schemas.microsoft.com/office/drawing/2014/main" id="{9ABE21B1-3BB8-4BD5-8E35-AF798912095B}"/>
              </a:ext>
            </a:extLst>
          </p:cNvPr>
          <p:cNvSpPr txBox="1">
            <a:spLocks/>
          </p:cNvSpPr>
          <p:nvPr/>
        </p:nvSpPr>
        <p:spPr>
          <a:xfrm>
            <a:off x="3218576" y="990249"/>
            <a:ext cx="5745468" cy="464722"/>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2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ITUB4</a:t>
            </a:r>
          </a:p>
        </p:txBody>
      </p:sp>
      <p:sp>
        <p:nvSpPr>
          <p:cNvPr id="9" name="Title Placeholder 1">
            <a:extLst>
              <a:ext uri="{FF2B5EF4-FFF2-40B4-BE49-F238E27FC236}">
                <a16:creationId xmlns:a16="http://schemas.microsoft.com/office/drawing/2014/main" id="{CE86E310-D309-4184-A809-9901B54E91BD}"/>
              </a:ext>
            </a:extLst>
          </p:cNvPr>
          <p:cNvSpPr txBox="1">
            <a:spLocks/>
          </p:cNvSpPr>
          <p:nvPr/>
        </p:nvSpPr>
        <p:spPr>
          <a:xfrm>
            <a:off x="2163773" y="1264533"/>
            <a:ext cx="2099164" cy="464722"/>
          </a:xfrm>
          <a:prstGeom prst="rect">
            <a:avLst/>
          </a:prstGeom>
          <a:solidFill>
            <a:schemeClr val="bg1"/>
          </a:solidFill>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2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Autocorrelação</a:t>
            </a: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CaixaDeTexto 88">
            <a:extLst>
              <a:ext uri="{FF2B5EF4-FFF2-40B4-BE49-F238E27FC236}">
                <a16:creationId xmlns:a16="http://schemas.microsoft.com/office/drawing/2014/main" id="{346F8DE3-0E4F-4346-8B34-775D3F68849E}"/>
              </a:ext>
            </a:extLst>
          </p:cNvPr>
          <p:cNvSpPr txBox="1"/>
          <p:nvPr/>
        </p:nvSpPr>
        <p:spPr>
          <a:xfrm>
            <a:off x="152578" y="5302928"/>
            <a:ext cx="11703749" cy="954107"/>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Essas informações são relevantes para definirmos a ordem do nosso modelo ARIMA, que utilizaremos na parte de modelagem tradicional. Notamos que de fato os dias anteriores possuem forte influência nos preços das ações do dia 0. Contudo, estamos analisando uma série não-estacionária. Precisamos transformá-la em estacionária e verificar se a autocorrelação se mantém. Como as séries temporais de todos os papéis são fortemente correlacionadas, não plotaremos os gráficos de autocorrelação dos demais, pois serão muito parecidos.</a:t>
            </a:r>
          </a:p>
        </p:txBody>
      </p:sp>
      <p:sp>
        <p:nvSpPr>
          <p:cNvPr id="4" name="CaixaDeTexto 3">
            <a:extLst>
              <a:ext uri="{FF2B5EF4-FFF2-40B4-BE49-F238E27FC236}">
                <a16:creationId xmlns:a16="http://schemas.microsoft.com/office/drawing/2014/main" id="{06527A8D-0FB1-4CF6-A30C-0C4125729C3C}"/>
              </a:ext>
            </a:extLst>
          </p:cNvPr>
          <p:cNvSpPr txBox="1"/>
          <p:nvPr/>
        </p:nvSpPr>
        <p:spPr>
          <a:xfrm>
            <a:off x="527650"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a:t>
            </a:r>
          </a:p>
        </p:txBody>
      </p:sp>
      <p:sp>
        <p:nvSpPr>
          <p:cNvPr id="5" name="CaixaDeTexto 4">
            <a:extLst>
              <a:ext uri="{FF2B5EF4-FFF2-40B4-BE49-F238E27FC236}">
                <a16:creationId xmlns:a16="http://schemas.microsoft.com/office/drawing/2014/main" id="{DC143F6D-80D6-4138-8F2E-5C1A9BA9790E}"/>
              </a:ext>
            </a:extLst>
          </p:cNvPr>
          <p:cNvSpPr txBox="1"/>
          <p:nvPr/>
        </p:nvSpPr>
        <p:spPr>
          <a:xfrm>
            <a:off x="1210969"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5</a:t>
            </a:r>
          </a:p>
        </p:txBody>
      </p:sp>
      <p:sp>
        <p:nvSpPr>
          <p:cNvPr id="16" name="CaixaDeTexto 15">
            <a:extLst>
              <a:ext uri="{FF2B5EF4-FFF2-40B4-BE49-F238E27FC236}">
                <a16:creationId xmlns:a16="http://schemas.microsoft.com/office/drawing/2014/main" id="{9DFD5280-9F5D-49F6-93F1-81B03FE07350}"/>
              </a:ext>
            </a:extLst>
          </p:cNvPr>
          <p:cNvSpPr txBox="1"/>
          <p:nvPr/>
        </p:nvSpPr>
        <p:spPr>
          <a:xfrm>
            <a:off x="1894288"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10</a:t>
            </a:r>
          </a:p>
        </p:txBody>
      </p:sp>
      <p:sp>
        <p:nvSpPr>
          <p:cNvPr id="17" name="CaixaDeTexto 16">
            <a:extLst>
              <a:ext uri="{FF2B5EF4-FFF2-40B4-BE49-F238E27FC236}">
                <a16:creationId xmlns:a16="http://schemas.microsoft.com/office/drawing/2014/main" id="{509554B3-6256-4387-B2DF-608D201C9268}"/>
              </a:ext>
            </a:extLst>
          </p:cNvPr>
          <p:cNvSpPr txBox="1"/>
          <p:nvPr/>
        </p:nvSpPr>
        <p:spPr>
          <a:xfrm>
            <a:off x="2577607"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15</a:t>
            </a:r>
          </a:p>
        </p:txBody>
      </p:sp>
      <p:sp>
        <p:nvSpPr>
          <p:cNvPr id="18" name="CaixaDeTexto 17">
            <a:extLst>
              <a:ext uri="{FF2B5EF4-FFF2-40B4-BE49-F238E27FC236}">
                <a16:creationId xmlns:a16="http://schemas.microsoft.com/office/drawing/2014/main" id="{997ABAD1-49F7-4F2A-ADB0-59CAA340B142}"/>
              </a:ext>
            </a:extLst>
          </p:cNvPr>
          <p:cNvSpPr txBox="1"/>
          <p:nvPr/>
        </p:nvSpPr>
        <p:spPr>
          <a:xfrm>
            <a:off x="3260926"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20</a:t>
            </a:r>
          </a:p>
        </p:txBody>
      </p:sp>
      <p:sp>
        <p:nvSpPr>
          <p:cNvPr id="19" name="CaixaDeTexto 18">
            <a:extLst>
              <a:ext uri="{FF2B5EF4-FFF2-40B4-BE49-F238E27FC236}">
                <a16:creationId xmlns:a16="http://schemas.microsoft.com/office/drawing/2014/main" id="{80282217-EF98-4FB4-B3E5-A443F8B7BA98}"/>
              </a:ext>
            </a:extLst>
          </p:cNvPr>
          <p:cNvSpPr txBox="1"/>
          <p:nvPr/>
        </p:nvSpPr>
        <p:spPr>
          <a:xfrm>
            <a:off x="3944245"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25</a:t>
            </a:r>
          </a:p>
        </p:txBody>
      </p:sp>
      <p:sp>
        <p:nvSpPr>
          <p:cNvPr id="20" name="CaixaDeTexto 19">
            <a:extLst>
              <a:ext uri="{FF2B5EF4-FFF2-40B4-BE49-F238E27FC236}">
                <a16:creationId xmlns:a16="http://schemas.microsoft.com/office/drawing/2014/main" id="{71D034C5-4992-401D-938F-9F14A56D1265}"/>
              </a:ext>
            </a:extLst>
          </p:cNvPr>
          <p:cNvSpPr txBox="1"/>
          <p:nvPr/>
        </p:nvSpPr>
        <p:spPr>
          <a:xfrm>
            <a:off x="4627564"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30</a:t>
            </a:r>
          </a:p>
        </p:txBody>
      </p:sp>
      <p:sp>
        <p:nvSpPr>
          <p:cNvPr id="24" name="CaixaDeTexto 23">
            <a:extLst>
              <a:ext uri="{FF2B5EF4-FFF2-40B4-BE49-F238E27FC236}">
                <a16:creationId xmlns:a16="http://schemas.microsoft.com/office/drawing/2014/main" id="{47F73FE5-B549-4543-ABD1-2EF2FBC46089}"/>
              </a:ext>
            </a:extLst>
          </p:cNvPr>
          <p:cNvSpPr txBox="1"/>
          <p:nvPr/>
        </p:nvSpPr>
        <p:spPr>
          <a:xfrm>
            <a:off x="5310881"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35</a:t>
            </a:r>
          </a:p>
        </p:txBody>
      </p:sp>
      <p:sp>
        <p:nvSpPr>
          <p:cNvPr id="25" name="CaixaDeTexto 24">
            <a:extLst>
              <a:ext uri="{FF2B5EF4-FFF2-40B4-BE49-F238E27FC236}">
                <a16:creationId xmlns:a16="http://schemas.microsoft.com/office/drawing/2014/main" id="{8B73C7AF-9122-42F5-BE61-7FF78DEEF8D7}"/>
              </a:ext>
            </a:extLst>
          </p:cNvPr>
          <p:cNvSpPr txBox="1"/>
          <p:nvPr/>
        </p:nvSpPr>
        <p:spPr>
          <a:xfrm>
            <a:off x="214266" y="1781516"/>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1.0</a:t>
            </a:r>
          </a:p>
        </p:txBody>
      </p:sp>
      <p:sp>
        <p:nvSpPr>
          <p:cNvPr id="27" name="CaixaDeTexto 26">
            <a:extLst>
              <a:ext uri="{FF2B5EF4-FFF2-40B4-BE49-F238E27FC236}">
                <a16:creationId xmlns:a16="http://schemas.microsoft.com/office/drawing/2014/main" id="{4FCA948B-99FB-4241-8EA4-8DFA2ED92A0C}"/>
              </a:ext>
            </a:extLst>
          </p:cNvPr>
          <p:cNvSpPr txBox="1"/>
          <p:nvPr/>
        </p:nvSpPr>
        <p:spPr>
          <a:xfrm>
            <a:off x="214266" y="2203389"/>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0.8</a:t>
            </a:r>
          </a:p>
        </p:txBody>
      </p:sp>
      <p:sp>
        <p:nvSpPr>
          <p:cNvPr id="29" name="CaixaDeTexto 28">
            <a:extLst>
              <a:ext uri="{FF2B5EF4-FFF2-40B4-BE49-F238E27FC236}">
                <a16:creationId xmlns:a16="http://schemas.microsoft.com/office/drawing/2014/main" id="{436F00C3-7EBD-49D8-8A72-D3B3EF9EFCD0}"/>
              </a:ext>
            </a:extLst>
          </p:cNvPr>
          <p:cNvSpPr txBox="1"/>
          <p:nvPr/>
        </p:nvSpPr>
        <p:spPr>
          <a:xfrm>
            <a:off x="214266" y="2625262"/>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0.6</a:t>
            </a:r>
          </a:p>
        </p:txBody>
      </p:sp>
      <p:sp>
        <p:nvSpPr>
          <p:cNvPr id="31" name="CaixaDeTexto 30">
            <a:extLst>
              <a:ext uri="{FF2B5EF4-FFF2-40B4-BE49-F238E27FC236}">
                <a16:creationId xmlns:a16="http://schemas.microsoft.com/office/drawing/2014/main" id="{1ED202C5-0123-4B0C-A13B-A004D5FEA8E3}"/>
              </a:ext>
            </a:extLst>
          </p:cNvPr>
          <p:cNvSpPr txBox="1"/>
          <p:nvPr/>
        </p:nvSpPr>
        <p:spPr>
          <a:xfrm>
            <a:off x="214266" y="3047135"/>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0.4</a:t>
            </a:r>
          </a:p>
        </p:txBody>
      </p:sp>
      <p:sp>
        <p:nvSpPr>
          <p:cNvPr id="33" name="CaixaDeTexto 32">
            <a:extLst>
              <a:ext uri="{FF2B5EF4-FFF2-40B4-BE49-F238E27FC236}">
                <a16:creationId xmlns:a16="http://schemas.microsoft.com/office/drawing/2014/main" id="{57913C2C-6B1D-45D9-BDBD-73E197C57F6C}"/>
              </a:ext>
            </a:extLst>
          </p:cNvPr>
          <p:cNvSpPr txBox="1"/>
          <p:nvPr/>
        </p:nvSpPr>
        <p:spPr>
          <a:xfrm>
            <a:off x="214266" y="3469008"/>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0.2</a:t>
            </a:r>
          </a:p>
        </p:txBody>
      </p:sp>
      <p:sp>
        <p:nvSpPr>
          <p:cNvPr id="35" name="CaixaDeTexto 34">
            <a:extLst>
              <a:ext uri="{FF2B5EF4-FFF2-40B4-BE49-F238E27FC236}">
                <a16:creationId xmlns:a16="http://schemas.microsoft.com/office/drawing/2014/main" id="{98526A2F-6D6E-4E68-A326-49110CDDC3E7}"/>
              </a:ext>
            </a:extLst>
          </p:cNvPr>
          <p:cNvSpPr txBox="1"/>
          <p:nvPr/>
        </p:nvSpPr>
        <p:spPr>
          <a:xfrm>
            <a:off x="214266" y="3890881"/>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0.0</a:t>
            </a:r>
          </a:p>
        </p:txBody>
      </p:sp>
      <p:sp>
        <p:nvSpPr>
          <p:cNvPr id="37" name="CaixaDeTexto 36">
            <a:extLst>
              <a:ext uri="{FF2B5EF4-FFF2-40B4-BE49-F238E27FC236}">
                <a16:creationId xmlns:a16="http://schemas.microsoft.com/office/drawing/2014/main" id="{C062F4DF-566F-4DF9-A540-5FC8BECD7940}"/>
              </a:ext>
            </a:extLst>
          </p:cNvPr>
          <p:cNvSpPr txBox="1"/>
          <p:nvPr/>
        </p:nvSpPr>
        <p:spPr>
          <a:xfrm>
            <a:off x="165455" y="4312756"/>
            <a:ext cx="502194"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-0.2</a:t>
            </a:r>
          </a:p>
        </p:txBody>
      </p:sp>
      <p:sp>
        <p:nvSpPr>
          <p:cNvPr id="39" name="Retângulo 38">
            <a:extLst>
              <a:ext uri="{FF2B5EF4-FFF2-40B4-BE49-F238E27FC236}">
                <a16:creationId xmlns:a16="http://schemas.microsoft.com/office/drawing/2014/main" id="{6148DF31-7CDD-4D3B-AA09-22C78EA0A2F4}"/>
              </a:ext>
            </a:extLst>
          </p:cNvPr>
          <p:cNvSpPr/>
          <p:nvPr/>
        </p:nvSpPr>
        <p:spPr>
          <a:xfrm>
            <a:off x="595084" y="1768391"/>
            <a:ext cx="5339911" cy="3063248"/>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CaixaDeTexto 40">
            <a:extLst>
              <a:ext uri="{FF2B5EF4-FFF2-40B4-BE49-F238E27FC236}">
                <a16:creationId xmlns:a16="http://schemas.microsoft.com/office/drawing/2014/main" id="{248F822C-1637-4C5F-A050-7CB191EF83FB}"/>
              </a:ext>
            </a:extLst>
          </p:cNvPr>
          <p:cNvSpPr txBox="1"/>
          <p:nvPr/>
        </p:nvSpPr>
        <p:spPr>
          <a:xfrm>
            <a:off x="6083486" y="1762765"/>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1.0</a:t>
            </a:r>
          </a:p>
        </p:txBody>
      </p:sp>
      <p:sp>
        <p:nvSpPr>
          <p:cNvPr id="43" name="CaixaDeTexto 42">
            <a:extLst>
              <a:ext uri="{FF2B5EF4-FFF2-40B4-BE49-F238E27FC236}">
                <a16:creationId xmlns:a16="http://schemas.microsoft.com/office/drawing/2014/main" id="{D68FA9A6-6F12-49AB-A8FF-C439BF7F2F9E}"/>
              </a:ext>
            </a:extLst>
          </p:cNvPr>
          <p:cNvSpPr txBox="1"/>
          <p:nvPr/>
        </p:nvSpPr>
        <p:spPr>
          <a:xfrm>
            <a:off x="6083486" y="2263186"/>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0.8</a:t>
            </a:r>
          </a:p>
        </p:txBody>
      </p:sp>
      <p:sp>
        <p:nvSpPr>
          <p:cNvPr id="45" name="CaixaDeTexto 44">
            <a:extLst>
              <a:ext uri="{FF2B5EF4-FFF2-40B4-BE49-F238E27FC236}">
                <a16:creationId xmlns:a16="http://schemas.microsoft.com/office/drawing/2014/main" id="{372879D8-CDA1-47E3-A58D-A88640FA6BEB}"/>
              </a:ext>
            </a:extLst>
          </p:cNvPr>
          <p:cNvSpPr txBox="1"/>
          <p:nvPr/>
        </p:nvSpPr>
        <p:spPr>
          <a:xfrm>
            <a:off x="6083486" y="2763607"/>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0.6</a:t>
            </a:r>
          </a:p>
        </p:txBody>
      </p:sp>
      <p:sp>
        <p:nvSpPr>
          <p:cNvPr id="58" name="CaixaDeTexto 57">
            <a:extLst>
              <a:ext uri="{FF2B5EF4-FFF2-40B4-BE49-F238E27FC236}">
                <a16:creationId xmlns:a16="http://schemas.microsoft.com/office/drawing/2014/main" id="{0EE172B0-75C1-4647-ADA1-D540C4467BAA}"/>
              </a:ext>
            </a:extLst>
          </p:cNvPr>
          <p:cNvSpPr txBox="1"/>
          <p:nvPr/>
        </p:nvSpPr>
        <p:spPr>
          <a:xfrm>
            <a:off x="6083486" y="3264028"/>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0.4</a:t>
            </a:r>
          </a:p>
        </p:txBody>
      </p:sp>
      <p:sp>
        <p:nvSpPr>
          <p:cNvPr id="88" name="CaixaDeTexto 87">
            <a:extLst>
              <a:ext uri="{FF2B5EF4-FFF2-40B4-BE49-F238E27FC236}">
                <a16:creationId xmlns:a16="http://schemas.microsoft.com/office/drawing/2014/main" id="{1A176952-DC2D-4B59-A991-336DE47CBB1D}"/>
              </a:ext>
            </a:extLst>
          </p:cNvPr>
          <p:cNvSpPr txBox="1"/>
          <p:nvPr/>
        </p:nvSpPr>
        <p:spPr>
          <a:xfrm>
            <a:off x="6083486" y="3764449"/>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0.2</a:t>
            </a:r>
          </a:p>
        </p:txBody>
      </p:sp>
      <p:sp>
        <p:nvSpPr>
          <p:cNvPr id="92" name="CaixaDeTexto 91">
            <a:extLst>
              <a:ext uri="{FF2B5EF4-FFF2-40B4-BE49-F238E27FC236}">
                <a16:creationId xmlns:a16="http://schemas.microsoft.com/office/drawing/2014/main" id="{754BB130-6132-4B4D-994F-A6C06BB79E10}"/>
              </a:ext>
            </a:extLst>
          </p:cNvPr>
          <p:cNvSpPr txBox="1"/>
          <p:nvPr/>
        </p:nvSpPr>
        <p:spPr>
          <a:xfrm>
            <a:off x="6083486" y="4264869"/>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0.0</a:t>
            </a:r>
          </a:p>
        </p:txBody>
      </p:sp>
      <p:sp>
        <p:nvSpPr>
          <p:cNvPr id="94" name="CaixaDeTexto 93">
            <a:extLst>
              <a:ext uri="{FF2B5EF4-FFF2-40B4-BE49-F238E27FC236}">
                <a16:creationId xmlns:a16="http://schemas.microsoft.com/office/drawing/2014/main" id="{2FD8CA02-F9A1-4C15-927C-B262B97B8C07}"/>
              </a:ext>
            </a:extLst>
          </p:cNvPr>
          <p:cNvSpPr txBox="1"/>
          <p:nvPr/>
        </p:nvSpPr>
        <p:spPr>
          <a:xfrm>
            <a:off x="6439252"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a:t>
            </a:r>
          </a:p>
        </p:txBody>
      </p:sp>
      <p:sp>
        <p:nvSpPr>
          <p:cNvPr id="96" name="CaixaDeTexto 95">
            <a:extLst>
              <a:ext uri="{FF2B5EF4-FFF2-40B4-BE49-F238E27FC236}">
                <a16:creationId xmlns:a16="http://schemas.microsoft.com/office/drawing/2014/main" id="{A012DCAF-F021-46E8-9FC2-C35D79691574}"/>
              </a:ext>
            </a:extLst>
          </p:cNvPr>
          <p:cNvSpPr txBox="1"/>
          <p:nvPr/>
        </p:nvSpPr>
        <p:spPr>
          <a:xfrm>
            <a:off x="7122571"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5</a:t>
            </a:r>
          </a:p>
        </p:txBody>
      </p:sp>
      <p:sp>
        <p:nvSpPr>
          <p:cNvPr id="98" name="CaixaDeTexto 97">
            <a:extLst>
              <a:ext uri="{FF2B5EF4-FFF2-40B4-BE49-F238E27FC236}">
                <a16:creationId xmlns:a16="http://schemas.microsoft.com/office/drawing/2014/main" id="{BB8822A9-FCBA-4F4C-BA9E-D2731FA1CD9F}"/>
              </a:ext>
            </a:extLst>
          </p:cNvPr>
          <p:cNvSpPr txBox="1"/>
          <p:nvPr/>
        </p:nvSpPr>
        <p:spPr>
          <a:xfrm>
            <a:off x="7805890"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10</a:t>
            </a:r>
          </a:p>
        </p:txBody>
      </p:sp>
      <p:sp>
        <p:nvSpPr>
          <p:cNvPr id="100" name="CaixaDeTexto 99">
            <a:extLst>
              <a:ext uri="{FF2B5EF4-FFF2-40B4-BE49-F238E27FC236}">
                <a16:creationId xmlns:a16="http://schemas.microsoft.com/office/drawing/2014/main" id="{88877126-3D15-4A80-ABED-DECECEAF13B8}"/>
              </a:ext>
            </a:extLst>
          </p:cNvPr>
          <p:cNvSpPr txBox="1"/>
          <p:nvPr/>
        </p:nvSpPr>
        <p:spPr>
          <a:xfrm>
            <a:off x="8489209"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15</a:t>
            </a:r>
          </a:p>
        </p:txBody>
      </p:sp>
      <p:sp>
        <p:nvSpPr>
          <p:cNvPr id="102" name="CaixaDeTexto 101">
            <a:extLst>
              <a:ext uri="{FF2B5EF4-FFF2-40B4-BE49-F238E27FC236}">
                <a16:creationId xmlns:a16="http://schemas.microsoft.com/office/drawing/2014/main" id="{9C3A54D3-A6F4-478E-9D95-7623274DC739}"/>
              </a:ext>
            </a:extLst>
          </p:cNvPr>
          <p:cNvSpPr txBox="1"/>
          <p:nvPr/>
        </p:nvSpPr>
        <p:spPr>
          <a:xfrm>
            <a:off x="9172528"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20</a:t>
            </a:r>
          </a:p>
        </p:txBody>
      </p:sp>
      <p:sp>
        <p:nvSpPr>
          <p:cNvPr id="104" name="CaixaDeTexto 103">
            <a:extLst>
              <a:ext uri="{FF2B5EF4-FFF2-40B4-BE49-F238E27FC236}">
                <a16:creationId xmlns:a16="http://schemas.microsoft.com/office/drawing/2014/main" id="{CCF04752-A9B4-45E6-97D9-572B5133B7AD}"/>
              </a:ext>
            </a:extLst>
          </p:cNvPr>
          <p:cNvSpPr txBox="1"/>
          <p:nvPr/>
        </p:nvSpPr>
        <p:spPr>
          <a:xfrm>
            <a:off x="9855847"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25</a:t>
            </a:r>
          </a:p>
        </p:txBody>
      </p:sp>
      <p:sp>
        <p:nvSpPr>
          <p:cNvPr id="106" name="CaixaDeTexto 105">
            <a:extLst>
              <a:ext uri="{FF2B5EF4-FFF2-40B4-BE49-F238E27FC236}">
                <a16:creationId xmlns:a16="http://schemas.microsoft.com/office/drawing/2014/main" id="{A21247A9-75DC-4AF0-84D3-52D2172A06B4}"/>
              </a:ext>
            </a:extLst>
          </p:cNvPr>
          <p:cNvSpPr txBox="1"/>
          <p:nvPr/>
        </p:nvSpPr>
        <p:spPr>
          <a:xfrm>
            <a:off x="10539166"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30</a:t>
            </a:r>
          </a:p>
        </p:txBody>
      </p:sp>
      <p:sp>
        <p:nvSpPr>
          <p:cNvPr id="108" name="CaixaDeTexto 107">
            <a:extLst>
              <a:ext uri="{FF2B5EF4-FFF2-40B4-BE49-F238E27FC236}">
                <a16:creationId xmlns:a16="http://schemas.microsoft.com/office/drawing/2014/main" id="{B75A5F44-0E8C-4922-86B1-71349E4D1163}"/>
              </a:ext>
            </a:extLst>
          </p:cNvPr>
          <p:cNvSpPr txBox="1"/>
          <p:nvPr/>
        </p:nvSpPr>
        <p:spPr>
          <a:xfrm>
            <a:off x="11222483"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35</a:t>
            </a:r>
          </a:p>
        </p:txBody>
      </p:sp>
      <p:sp>
        <p:nvSpPr>
          <p:cNvPr id="110" name="Retângulo 109">
            <a:extLst>
              <a:ext uri="{FF2B5EF4-FFF2-40B4-BE49-F238E27FC236}">
                <a16:creationId xmlns:a16="http://schemas.microsoft.com/office/drawing/2014/main" id="{D78C89C2-D204-4A5D-97E4-230F6D48626F}"/>
              </a:ext>
            </a:extLst>
          </p:cNvPr>
          <p:cNvSpPr/>
          <p:nvPr/>
        </p:nvSpPr>
        <p:spPr>
          <a:xfrm>
            <a:off x="6502647" y="1766228"/>
            <a:ext cx="5339911" cy="3067575"/>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itle Placeholder 1">
            <a:extLst>
              <a:ext uri="{FF2B5EF4-FFF2-40B4-BE49-F238E27FC236}">
                <a16:creationId xmlns:a16="http://schemas.microsoft.com/office/drawing/2014/main" id="{AC77400E-6B73-4F5B-88B9-D378086B1C55}"/>
              </a:ext>
            </a:extLst>
          </p:cNvPr>
          <p:cNvSpPr txBox="1">
            <a:spLocks/>
          </p:cNvSpPr>
          <p:nvPr/>
        </p:nvSpPr>
        <p:spPr>
          <a:xfrm>
            <a:off x="7697508" y="1264532"/>
            <a:ext cx="2852555" cy="464722"/>
          </a:xfrm>
          <a:prstGeom prst="rect">
            <a:avLst/>
          </a:prstGeom>
          <a:solidFill>
            <a:schemeClr val="bg1"/>
          </a:solidFill>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2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Autocorrelação Parcial</a:t>
            </a:r>
          </a:p>
        </p:txBody>
      </p:sp>
    </p:spTree>
    <p:extLst>
      <p:ext uri="{BB962C8B-B14F-4D97-AF65-F5344CB8AC3E}">
        <p14:creationId xmlns:p14="http://schemas.microsoft.com/office/powerpoint/2010/main" val="3204785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0" name="Title Placeholder 1">
            <a:extLst>
              <a:ext uri="{FF2B5EF4-FFF2-40B4-BE49-F238E27FC236}">
                <a16:creationId xmlns:a16="http://schemas.microsoft.com/office/drawing/2014/main" id="{C5BA779B-71F7-4F9E-9601-5EE09AEA1257}"/>
              </a:ext>
            </a:extLst>
          </p:cNvPr>
          <p:cNvSpPr txBox="1">
            <a:spLocks/>
          </p:cNvSpPr>
          <p:nvPr/>
        </p:nvSpPr>
        <p:spPr>
          <a:xfrm>
            <a:off x="1769965" y="2915678"/>
            <a:ext cx="8652070" cy="1026644"/>
          </a:xfrm>
          <a:prstGeom prst="rect">
            <a:avLst/>
          </a:prstGeom>
        </p:spPr>
        <p:txBody>
          <a:bodyPr vert="horz" lIns="91440" tIns="45720" rIns="91440" bIns="45720" rtlCol="0" anchor="ctr">
            <a:normAutofit lnSpcReduction="100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lgn="ctr"/>
            <a:r>
              <a:rPr lang="en-US" sz="6600" dirty="0">
                <a:solidFill>
                  <a:srgbClr val="434343"/>
                </a:solidFill>
                <a:latin typeface="Open Sans" panose="020B0604020202020204" charset="0"/>
                <a:ea typeface="Open Sans" panose="020B0604020202020204" charset="0"/>
                <a:cs typeface="Open Sans" panose="020B0604020202020204" charset="0"/>
              </a:rPr>
              <a:t>5. Tratamento da Base</a:t>
            </a:r>
            <a:endParaRPr lang="en-US" sz="3600"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Espaço Reservado para Número de Slide 4">
            <a:extLst>
              <a:ext uri="{FF2B5EF4-FFF2-40B4-BE49-F238E27FC236}">
                <a16:creationId xmlns:a16="http://schemas.microsoft.com/office/drawing/2014/main" id="{5F763C70-6779-4169-BB20-5E3D6F38E730}"/>
              </a:ext>
            </a:extLst>
          </p:cNvPr>
          <p:cNvSpPr txBox="1">
            <a:spLocks/>
          </p:cNvSpPr>
          <p:nvPr/>
        </p:nvSpPr>
        <p:spPr>
          <a:xfrm>
            <a:off x="11436626" y="366368"/>
            <a:ext cx="36774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28</a:t>
            </a:fld>
            <a:endParaRPr lang="pt-BR" dirty="0">
              <a:solidFill>
                <a:srgbClr val="6ADBD9"/>
              </a:solidFill>
              <a:latin typeface="Open Sans" panose="020B0604020202020204"/>
            </a:endParaRPr>
          </a:p>
        </p:txBody>
      </p:sp>
      <p:sp>
        <p:nvSpPr>
          <p:cNvPr id="16" name="Pentágono 15">
            <a:extLst>
              <a:ext uri="{FF2B5EF4-FFF2-40B4-BE49-F238E27FC236}">
                <a16:creationId xmlns:a16="http://schemas.microsoft.com/office/drawing/2014/main" id="{E1CDED00-F8FE-4F5B-AA83-BC2FEA3FE341}"/>
              </a:ext>
            </a:extLst>
          </p:cNvPr>
          <p:cNvSpPr/>
          <p:nvPr/>
        </p:nvSpPr>
        <p:spPr>
          <a:xfrm>
            <a:off x="11476383" y="392873"/>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 name="Imagem 1">
            <a:extLst>
              <a:ext uri="{FF2B5EF4-FFF2-40B4-BE49-F238E27FC236}">
                <a16:creationId xmlns:a16="http://schemas.microsoft.com/office/drawing/2014/main" id="{28CA4416-118F-4E3A-A1F0-A6E1373F49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333054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itle Placeholder 1">
            <a:extLst>
              <a:ext uri="{FF2B5EF4-FFF2-40B4-BE49-F238E27FC236}">
                <a16:creationId xmlns:a16="http://schemas.microsoft.com/office/drawing/2014/main" id="{82AF17FC-F38A-428D-A49B-62CBFE370C88}"/>
              </a:ext>
            </a:extLst>
          </p:cNvPr>
          <p:cNvSpPr txBox="1">
            <a:spLocks/>
          </p:cNvSpPr>
          <p:nvPr/>
        </p:nvSpPr>
        <p:spPr>
          <a:xfrm>
            <a:off x="3897342" y="161653"/>
            <a:ext cx="43879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5. Tratamento da Base</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5" name="CaixaDeTexto 4">
            <a:extLst>
              <a:ext uri="{FF2B5EF4-FFF2-40B4-BE49-F238E27FC236}">
                <a16:creationId xmlns:a16="http://schemas.microsoft.com/office/drawing/2014/main" id="{1D0B7F3D-52A1-4E43-AC5C-273C3EF4FB1C}"/>
              </a:ext>
            </a:extLst>
          </p:cNvPr>
          <p:cNvSpPr txBox="1"/>
          <p:nvPr/>
        </p:nvSpPr>
        <p:spPr>
          <a:xfrm>
            <a:off x="239434" y="5303378"/>
            <a:ext cx="11703749" cy="954107"/>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Nossa série temporal é não estacionária, isto é, não possuem média e variância constante ao longo do tempo, além de apresentar uma tendência de crescimento. Logo, é necessário transformá-la em estacionária. Para isso, tiramos o que chamamos de “nível” da série. Isto é, ao invés de utilizarmos os preços em si, analisaremos as diferenças entre os preços. Essa diferença pode ser absoluta ou em percentual. Escolhemos trabalhar com as diferenças percentuais. </a:t>
            </a:r>
          </a:p>
        </p:txBody>
      </p:sp>
      <p:sp>
        <p:nvSpPr>
          <p:cNvPr id="2" name="Title Placeholder 1">
            <a:extLst>
              <a:ext uri="{FF2B5EF4-FFF2-40B4-BE49-F238E27FC236}">
                <a16:creationId xmlns:a16="http://schemas.microsoft.com/office/drawing/2014/main" id="{97F3B026-61F8-4ADD-98CD-D395A884E863}"/>
              </a:ext>
            </a:extLst>
          </p:cNvPr>
          <p:cNvSpPr txBox="1">
            <a:spLocks/>
          </p:cNvSpPr>
          <p:nvPr/>
        </p:nvSpPr>
        <p:spPr>
          <a:xfrm>
            <a:off x="3218575" y="915586"/>
            <a:ext cx="574546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2200" dirty="0">
                <a:solidFill>
                  <a:srgbClr val="434343"/>
                </a:solidFill>
                <a:latin typeface="Open Sans" panose="020B0604020202020204" charset="0"/>
                <a:ea typeface="Open Sans" panose="020B0604020202020204" charset="0"/>
                <a:cs typeface="Open Sans" panose="020B0604020202020204" charset="0"/>
              </a:rPr>
              <a:t>Transformando a série em estacionária</a:t>
            </a:r>
            <a:endParaRPr kumimoji="0" lang="pt-BR" sz="2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graphicFrame>
        <p:nvGraphicFramePr>
          <p:cNvPr id="9" name="Tabela 8">
            <a:extLst>
              <a:ext uri="{FF2B5EF4-FFF2-40B4-BE49-F238E27FC236}">
                <a16:creationId xmlns:a16="http://schemas.microsoft.com/office/drawing/2014/main" id="{05192FD8-C961-4760-A7C2-B95F48BA6C6E}"/>
              </a:ext>
            </a:extLst>
          </p:cNvPr>
          <p:cNvGraphicFramePr>
            <a:graphicFrameLocks noGrp="1"/>
          </p:cNvGraphicFramePr>
          <p:nvPr>
            <p:extLst>
              <p:ext uri="{D42A27DB-BD31-4B8C-83A1-F6EECF244321}">
                <p14:modId xmlns:p14="http://schemas.microsoft.com/office/powerpoint/2010/main" val="55965419"/>
              </p:ext>
            </p:extLst>
          </p:nvPr>
        </p:nvGraphicFramePr>
        <p:xfrm>
          <a:off x="1110375" y="2576682"/>
          <a:ext cx="2605282" cy="1704636"/>
        </p:xfrm>
        <a:graphic>
          <a:graphicData uri="http://schemas.openxmlformats.org/drawingml/2006/table">
            <a:tbl>
              <a:tblPr/>
              <a:tblGrid>
                <a:gridCol w="1302641">
                  <a:extLst>
                    <a:ext uri="{9D8B030D-6E8A-4147-A177-3AD203B41FA5}">
                      <a16:colId xmlns:a16="http://schemas.microsoft.com/office/drawing/2014/main" val="2919379950"/>
                    </a:ext>
                  </a:extLst>
                </a:gridCol>
                <a:gridCol w="1302641">
                  <a:extLst>
                    <a:ext uri="{9D8B030D-6E8A-4147-A177-3AD203B41FA5}">
                      <a16:colId xmlns:a16="http://schemas.microsoft.com/office/drawing/2014/main" val="749207919"/>
                    </a:ext>
                  </a:extLst>
                </a:gridCol>
              </a:tblGrid>
              <a:tr h="284106">
                <a:tc>
                  <a:txBody>
                    <a:bodyPr/>
                    <a:lstStyle/>
                    <a:p>
                      <a:pPr algn="ctr" fontAlgn="ctr"/>
                      <a:r>
                        <a:rPr lang="pt-BR" sz="1200" b="0" i="0" u="none" strike="noStrike">
                          <a:solidFill>
                            <a:srgbClr val="000000"/>
                          </a:solidFill>
                          <a:effectLst/>
                          <a:latin typeface="Arial" panose="020B0604020202020204" pitchFamily="34" charset="0"/>
                        </a:rPr>
                        <a:t>Date</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Arial" panose="020B0604020202020204" pitchFamily="34" charset="0"/>
                        </a:rPr>
                        <a:t>ITUB4</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756744"/>
                  </a:ext>
                </a:extLst>
              </a:tr>
              <a:tr h="284106">
                <a:tc>
                  <a:txBody>
                    <a:bodyPr/>
                    <a:lstStyle/>
                    <a:p>
                      <a:pPr algn="ctr" fontAlgn="ctr"/>
                      <a:r>
                        <a:rPr lang="pt-BR" sz="1200" b="0" i="0" u="none" strike="noStrike">
                          <a:solidFill>
                            <a:srgbClr val="000000"/>
                          </a:solidFill>
                          <a:effectLst/>
                          <a:latin typeface="Arial" panose="020B0604020202020204" pitchFamily="34" charset="0"/>
                        </a:rPr>
                        <a:t>04/08/2020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200" b="0" i="0" u="none" strike="noStrike">
                          <a:solidFill>
                            <a:srgbClr val="000000"/>
                          </a:solidFill>
                          <a:effectLst/>
                          <a:latin typeface="Arial" panose="020B0604020202020204" pitchFamily="34" charset="0"/>
                        </a:rPr>
                        <a:t> R$          25,69 </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88746242"/>
                  </a:ext>
                </a:extLst>
              </a:tr>
              <a:tr h="284106">
                <a:tc>
                  <a:txBody>
                    <a:bodyPr/>
                    <a:lstStyle/>
                    <a:p>
                      <a:pPr algn="ctr" fontAlgn="ctr"/>
                      <a:r>
                        <a:rPr lang="pt-BR" sz="1200" b="0" i="0" u="none" strike="noStrike">
                          <a:solidFill>
                            <a:srgbClr val="000000"/>
                          </a:solidFill>
                          <a:effectLst/>
                          <a:latin typeface="Arial" panose="020B0604020202020204" pitchFamily="34" charset="0"/>
                        </a:rPr>
                        <a:t>05/08/2020</a:t>
                      </a:r>
                    </a:p>
                  </a:txBody>
                  <a:tcPr marL="9525" marR="9525" marT="9525"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 R$          25,67 </a:t>
                      </a:r>
                    </a:p>
                  </a:txBody>
                  <a:tcPr marL="9525" marR="9525" marT="9525" marB="0" anchor="ctr">
                    <a:lnL>
                      <a:noFill/>
                    </a:lnL>
                    <a:lnR>
                      <a:noFill/>
                    </a:lnR>
                    <a:lnT>
                      <a:noFill/>
                    </a:lnT>
                    <a:lnB>
                      <a:noFill/>
                    </a:lnB>
                  </a:tcPr>
                </a:tc>
                <a:extLst>
                  <a:ext uri="{0D108BD9-81ED-4DB2-BD59-A6C34878D82A}">
                    <a16:rowId xmlns:a16="http://schemas.microsoft.com/office/drawing/2014/main" val="1718348408"/>
                  </a:ext>
                </a:extLst>
              </a:tr>
              <a:tr h="284106">
                <a:tc>
                  <a:txBody>
                    <a:bodyPr/>
                    <a:lstStyle/>
                    <a:p>
                      <a:pPr algn="ctr" fontAlgn="ctr"/>
                      <a:r>
                        <a:rPr lang="pt-BR" sz="1200" b="0" i="0" u="none" strike="noStrike">
                          <a:solidFill>
                            <a:srgbClr val="000000"/>
                          </a:solidFill>
                          <a:effectLst/>
                          <a:latin typeface="Arial" panose="020B0604020202020204" pitchFamily="34" charset="0"/>
                        </a:rPr>
                        <a:t>06/08/2020</a:t>
                      </a:r>
                    </a:p>
                  </a:txBody>
                  <a:tcPr marL="9525" marR="9525" marT="9525"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 R$          26,03 </a:t>
                      </a:r>
                    </a:p>
                  </a:txBody>
                  <a:tcPr marL="9525" marR="9525" marT="9525" marB="0" anchor="ctr">
                    <a:lnL>
                      <a:noFill/>
                    </a:lnL>
                    <a:lnR>
                      <a:noFill/>
                    </a:lnR>
                    <a:lnT>
                      <a:noFill/>
                    </a:lnT>
                    <a:lnB>
                      <a:noFill/>
                    </a:lnB>
                  </a:tcPr>
                </a:tc>
                <a:extLst>
                  <a:ext uri="{0D108BD9-81ED-4DB2-BD59-A6C34878D82A}">
                    <a16:rowId xmlns:a16="http://schemas.microsoft.com/office/drawing/2014/main" val="2426674852"/>
                  </a:ext>
                </a:extLst>
              </a:tr>
              <a:tr h="284106">
                <a:tc>
                  <a:txBody>
                    <a:bodyPr/>
                    <a:lstStyle/>
                    <a:p>
                      <a:pPr algn="ctr" fontAlgn="ctr"/>
                      <a:r>
                        <a:rPr lang="pt-BR" sz="1200" b="0" i="0" u="none" strike="noStrike">
                          <a:solidFill>
                            <a:srgbClr val="000000"/>
                          </a:solidFill>
                          <a:effectLst/>
                          <a:latin typeface="Arial" panose="020B0604020202020204" pitchFamily="34" charset="0"/>
                        </a:rPr>
                        <a:t>07/08/2020</a:t>
                      </a:r>
                    </a:p>
                  </a:txBody>
                  <a:tcPr marL="9525" marR="9525" marT="9525"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 R$          25,48 </a:t>
                      </a:r>
                    </a:p>
                  </a:txBody>
                  <a:tcPr marL="9525" marR="9525" marT="9525" marB="0" anchor="ctr">
                    <a:lnL>
                      <a:noFill/>
                    </a:lnL>
                    <a:lnR>
                      <a:noFill/>
                    </a:lnR>
                    <a:lnT>
                      <a:noFill/>
                    </a:lnT>
                    <a:lnB>
                      <a:noFill/>
                    </a:lnB>
                  </a:tcPr>
                </a:tc>
                <a:extLst>
                  <a:ext uri="{0D108BD9-81ED-4DB2-BD59-A6C34878D82A}">
                    <a16:rowId xmlns:a16="http://schemas.microsoft.com/office/drawing/2014/main" val="2296110921"/>
                  </a:ext>
                </a:extLst>
              </a:tr>
              <a:tr h="284106">
                <a:tc>
                  <a:txBody>
                    <a:bodyPr/>
                    <a:lstStyle/>
                    <a:p>
                      <a:pPr algn="ctr" fontAlgn="ctr"/>
                      <a:r>
                        <a:rPr lang="pt-BR" sz="1200" b="0" i="0" u="none" strike="noStrike">
                          <a:solidFill>
                            <a:srgbClr val="000000"/>
                          </a:solidFill>
                          <a:effectLst/>
                          <a:latin typeface="Arial" panose="020B0604020202020204" pitchFamily="34" charset="0"/>
                        </a:rPr>
                        <a:t>10/08/2020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200" b="0" i="0" u="none" strike="noStrike" dirty="0">
                          <a:solidFill>
                            <a:srgbClr val="000000"/>
                          </a:solidFill>
                          <a:effectLst/>
                          <a:latin typeface="Arial" panose="020B0604020202020204" pitchFamily="34" charset="0"/>
                        </a:rPr>
                        <a:t> R$          25,81 </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4767263"/>
                  </a:ext>
                </a:extLst>
              </a:tr>
            </a:tbl>
          </a:graphicData>
        </a:graphic>
      </p:graphicFrame>
      <p:sp>
        <p:nvSpPr>
          <p:cNvPr id="10" name="Title Placeholder 1">
            <a:extLst>
              <a:ext uri="{FF2B5EF4-FFF2-40B4-BE49-F238E27FC236}">
                <a16:creationId xmlns:a16="http://schemas.microsoft.com/office/drawing/2014/main" id="{0EDE8AE7-74EA-4C99-96BE-1D8FF189E425}"/>
              </a:ext>
            </a:extLst>
          </p:cNvPr>
          <p:cNvSpPr txBox="1">
            <a:spLocks/>
          </p:cNvSpPr>
          <p:nvPr/>
        </p:nvSpPr>
        <p:spPr>
          <a:xfrm>
            <a:off x="1188928" y="1620217"/>
            <a:ext cx="2448175"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2200" dirty="0">
                <a:solidFill>
                  <a:srgbClr val="434343"/>
                </a:solidFill>
                <a:latin typeface="Open Sans" panose="020B0604020202020204" charset="0"/>
                <a:ea typeface="Open Sans" panose="020B0604020202020204" charset="0"/>
                <a:cs typeface="Open Sans" panose="020B0604020202020204" charset="0"/>
              </a:rPr>
              <a:t>Não Estacionária</a:t>
            </a:r>
            <a:endParaRPr kumimoji="0" lang="pt-BR" sz="2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pic>
        <p:nvPicPr>
          <p:cNvPr id="17" name="Imagem 16">
            <a:extLst>
              <a:ext uri="{FF2B5EF4-FFF2-40B4-BE49-F238E27FC236}">
                <a16:creationId xmlns:a16="http://schemas.microsoft.com/office/drawing/2014/main" id="{CB9DAFEE-703E-4ECD-90F3-D30E27A6032B}"/>
              </a:ext>
            </a:extLst>
          </p:cNvPr>
          <p:cNvPicPr>
            <a:picLocks noChangeAspect="1"/>
          </p:cNvPicPr>
          <p:nvPr/>
        </p:nvPicPr>
        <p:blipFill>
          <a:blip r:embed="rId3"/>
          <a:stretch>
            <a:fillRect/>
          </a:stretch>
        </p:blipFill>
        <p:spPr>
          <a:xfrm>
            <a:off x="5248533" y="2489001"/>
            <a:ext cx="6502964" cy="1987182"/>
          </a:xfrm>
          <a:prstGeom prst="rect">
            <a:avLst/>
          </a:prstGeom>
        </p:spPr>
      </p:pic>
      <p:sp>
        <p:nvSpPr>
          <p:cNvPr id="18" name="Seta: para a Direita 17">
            <a:extLst>
              <a:ext uri="{FF2B5EF4-FFF2-40B4-BE49-F238E27FC236}">
                <a16:creationId xmlns:a16="http://schemas.microsoft.com/office/drawing/2014/main" id="{6281920D-2A41-4E2A-B87F-CD70F9E0C016}"/>
              </a:ext>
            </a:extLst>
          </p:cNvPr>
          <p:cNvSpPr/>
          <p:nvPr/>
        </p:nvSpPr>
        <p:spPr>
          <a:xfrm>
            <a:off x="4267097" y="3138714"/>
            <a:ext cx="765653" cy="580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itle Placeholder 1">
            <a:extLst>
              <a:ext uri="{FF2B5EF4-FFF2-40B4-BE49-F238E27FC236}">
                <a16:creationId xmlns:a16="http://schemas.microsoft.com/office/drawing/2014/main" id="{860EA826-7CFB-4D46-A268-9CA046890457}"/>
              </a:ext>
            </a:extLst>
          </p:cNvPr>
          <p:cNvSpPr txBox="1">
            <a:spLocks/>
          </p:cNvSpPr>
          <p:nvPr/>
        </p:nvSpPr>
        <p:spPr>
          <a:xfrm>
            <a:off x="5627281" y="1749714"/>
            <a:ext cx="5745468" cy="464722"/>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2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ITUB4</a:t>
            </a:r>
          </a:p>
        </p:txBody>
      </p:sp>
    </p:spTree>
    <p:extLst>
      <p:ext uri="{BB962C8B-B14F-4D97-AF65-F5344CB8AC3E}">
        <p14:creationId xmlns:p14="http://schemas.microsoft.com/office/powerpoint/2010/main" val="928541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E366D41B-C93F-47E9-8910-B3ED36B5B583}"/>
              </a:ext>
            </a:extLst>
          </p:cNvPr>
          <p:cNvSpPr txBox="1">
            <a:spLocks/>
          </p:cNvSpPr>
          <p:nvPr/>
        </p:nvSpPr>
        <p:spPr>
          <a:xfrm>
            <a:off x="278296" y="419377"/>
            <a:ext cx="1486562" cy="71323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6ADBD9"/>
                </a:solidFill>
                <a:latin typeface="Open Sans" panose="020B0604020202020204" charset="0"/>
                <a:ea typeface="Open Sans" panose="020B0604020202020204" charset="0"/>
                <a:cs typeface="Open Sans" panose="020B0604020202020204" charset="0"/>
              </a:rPr>
              <a:t>Agenda</a:t>
            </a:r>
          </a:p>
        </p:txBody>
      </p:sp>
      <p:sp>
        <p:nvSpPr>
          <p:cNvPr id="30" name="Espaço Reservado para Data 5">
            <a:extLst>
              <a:ext uri="{FF2B5EF4-FFF2-40B4-BE49-F238E27FC236}">
                <a16:creationId xmlns:a16="http://schemas.microsoft.com/office/drawing/2014/main" id="{591287D2-17D8-4386-8D13-98D3DA751F3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9" name="Imagem 28"/>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5" name="Espaço Reservado para Número de Slide 4">
            <a:extLst>
              <a:ext uri="{FF2B5EF4-FFF2-40B4-BE49-F238E27FC236}">
                <a16:creationId xmlns:a16="http://schemas.microsoft.com/office/drawing/2014/main" id="{11B7142F-A82B-4B0C-8575-FC8B28B5C38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6" name="Pentágono 15">
            <a:extLst>
              <a:ext uri="{FF2B5EF4-FFF2-40B4-BE49-F238E27FC236}">
                <a16:creationId xmlns:a16="http://schemas.microsoft.com/office/drawing/2014/main" id="{E3E5F4ED-8D88-4CB0-BBC8-220FBCCA9AB7}"/>
              </a:ext>
            </a:extLst>
          </p:cNvPr>
          <p:cNvSpPr/>
          <p:nvPr/>
        </p:nvSpPr>
        <p:spPr>
          <a:xfrm>
            <a:off x="11529391" y="405309"/>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1" name="Retângulo 20">
            <a:extLst>
              <a:ext uri="{FF2B5EF4-FFF2-40B4-BE49-F238E27FC236}">
                <a16:creationId xmlns:a16="http://schemas.microsoft.com/office/drawing/2014/main" id="{4385715C-BE48-4C57-9A25-431432E906E1}"/>
              </a:ext>
            </a:extLst>
          </p:cNvPr>
          <p:cNvSpPr/>
          <p:nvPr/>
        </p:nvSpPr>
        <p:spPr>
          <a:xfrm>
            <a:off x="1964799" y="419377"/>
            <a:ext cx="5166320" cy="3472361"/>
          </a:xfrm>
          <a:prstGeom prst="rect">
            <a:avLst/>
          </a:prstGeom>
          <a:solidFill>
            <a:schemeClr val="bg1"/>
          </a:solidFill>
        </p:spPr>
        <p:txBody>
          <a:bodyPr wrap="square">
            <a:spAutoFit/>
          </a:bodyPr>
          <a:lstStyle/>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Objetivo</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Contextualização</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Os Dados</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Análise Exploratória</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Tratamento da Base</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Modelagem Tradicional</a:t>
            </a:r>
          </a:p>
          <a:p>
            <a:pPr marL="342900" indent="-342900">
              <a:lnSpc>
                <a:spcPct val="200000"/>
              </a:lnSpc>
              <a:buFont typeface="+mj-lt"/>
              <a:buAutoNum type="arabicPeriod"/>
            </a:pPr>
            <a:r>
              <a:rPr lang="pt-BR" sz="1400" dirty="0">
                <a:solidFill>
                  <a:srgbClr val="434343"/>
                </a:solidFill>
                <a:latin typeface="Open Sans" panose="020B0604020202020204" charset="0"/>
              </a:rPr>
              <a:t>Modelagem Avançada</a:t>
            </a:r>
          </a:p>
          <a:p>
            <a:pPr marL="342900" indent="-342900">
              <a:lnSpc>
                <a:spcPct val="200000"/>
              </a:lnSpc>
              <a:buFont typeface="+mj-lt"/>
              <a:buAutoNum type="arabicPeriod"/>
            </a:pPr>
            <a:r>
              <a:rPr lang="pt-BR" sz="1400" dirty="0">
                <a:solidFill>
                  <a:srgbClr val="434343"/>
                </a:solidFill>
                <a:latin typeface="Open Sans" panose="020B0604020202020204" charset="0"/>
              </a:rPr>
              <a:t>Conclusões</a:t>
            </a:r>
            <a:endParaRPr lang="pt-BR" sz="1400" dirty="0">
              <a:solidFill>
                <a:schemeClr val="bg1">
                  <a:lumMod val="95000"/>
                </a:schemeClr>
              </a:solidFill>
              <a:latin typeface="Open Sans" panose="020B0604020202020204" charset="0"/>
              <a:ea typeface="Open Sans" panose="020B0604020202020204" charset="0"/>
              <a:cs typeface="Open Sans" panose="020B0604020202020204" charset="0"/>
            </a:endParaRPr>
          </a:p>
        </p:txBody>
      </p:sp>
      <p:cxnSp>
        <p:nvCxnSpPr>
          <p:cNvPr id="23" name="Conector reto 22">
            <a:extLst>
              <a:ext uri="{FF2B5EF4-FFF2-40B4-BE49-F238E27FC236}">
                <a16:creationId xmlns:a16="http://schemas.microsoft.com/office/drawing/2014/main" id="{CE9E599A-F1E4-4415-8377-1CBB201CECD1}"/>
              </a:ext>
            </a:extLst>
          </p:cNvPr>
          <p:cNvCxnSpPr>
            <a:cxnSpLocks/>
            <a:endCxn id="28" idx="4"/>
          </p:cNvCxnSpPr>
          <p:nvPr/>
        </p:nvCxnSpPr>
        <p:spPr>
          <a:xfrm flipH="1">
            <a:off x="1837714" y="749544"/>
            <a:ext cx="2" cy="3037868"/>
          </a:xfrm>
          <a:prstGeom prst="line">
            <a:avLst/>
          </a:prstGeom>
          <a:ln>
            <a:solidFill>
              <a:srgbClr val="434343"/>
            </a:solidFill>
          </a:ln>
        </p:spPr>
        <p:style>
          <a:lnRef idx="1">
            <a:schemeClr val="accent1"/>
          </a:lnRef>
          <a:fillRef idx="0">
            <a:schemeClr val="accent1"/>
          </a:fillRef>
          <a:effectRef idx="0">
            <a:schemeClr val="accent1"/>
          </a:effectRef>
          <a:fontRef idx="minor">
            <a:schemeClr val="tx1"/>
          </a:fontRef>
        </p:style>
      </p:cxnSp>
      <p:sp>
        <p:nvSpPr>
          <p:cNvPr id="24" name="Elipse 23">
            <a:extLst>
              <a:ext uri="{FF2B5EF4-FFF2-40B4-BE49-F238E27FC236}">
                <a16:creationId xmlns:a16="http://schemas.microsoft.com/office/drawing/2014/main" id="{A7C629B4-0F7A-4097-AEEE-9CD05367D42F}"/>
              </a:ext>
            </a:extLst>
          </p:cNvPr>
          <p:cNvSpPr/>
          <p:nvPr/>
        </p:nvSpPr>
        <p:spPr>
          <a:xfrm>
            <a:off x="1764858" y="644463"/>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5" name="Elipse 24">
            <a:extLst>
              <a:ext uri="{FF2B5EF4-FFF2-40B4-BE49-F238E27FC236}">
                <a16:creationId xmlns:a16="http://schemas.microsoft.com/office/drawing/2014/main" id="{CB734ABD-4047-4680-A7B2-4EE13C7429FC}"/>
              </a:ext>
            </a:extLst>
          </p:cNvPr>
          <p:cNvSpPr/>
          <p:nvPr/>
        </p:nvSpPr>
        <p:spPr>
          <a:xfrm>
            <a:off x="1764858" y="1507356"/>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6" name="Elipse 25">
            <a:extLst>
              <a:ext uri="{FF2B5EF4-FFF2-40B4-BE49-F238E27FC236}">
                <a16:creationId xmlns:a16="http://schemas.microsoft.com/office/drawing/2014/main" id="{4B19B7EB-1955-4705-A0C8-D683FF5F508B}"/>
              </a:ext>
            </a:extLst>
          </p:cNvPr>
          <p:cNvSpPr/>
          <p:nvPr/>
        </p:nvSpPr>
        <p:spPr>
          <a:xfrm>
            <a:off x="1764858" y="1947954"/>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ndParaRPr>
          </a:p>
        </p:txBody>
      </p:sp>
      <p:sp>
        <p:nvSpPr>
          <p:cNvPr id="27" name="Elipse 26">
            <a:extLst>
              <a:ext uri="{FF2B5EF4-FFF2-40B4-BE49-F238E27FC236}">
                <a16:creationId xmlns:a16="http://schemas.microsoft.com/office/drawing/2014/main" id="{E01AD9CF-72F5-4E38-AF06-66A4B366CFB3}"/>
              </a:ext>
            </a:extLst>
          </p:cNvPr>
          <p:cNvSpPr/>
          <p:nvPr/>
        </p:nvSpPr>
        <p:spPr>
          <a:xfrm>
            <a:off x="1764858" y="2358100"/>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ndParaRPr>
          </a:p>
        </p:txBody>
      </p:sp>
      <p:sp>
        <p:nvSpPr>
          <p:cNvPr id="28" name="Elipse 27">
            <a:extLst>
              <a:ext uri="{FF2B5EF4-FFF2-40B4-BE49-F238E27FC236}">
                <a16:creationId xmlns:a16="http://schemas.microsoft.com/office/drawing/2014/main" id="{FCD2EF12-E885-4EA8-8BA5-11F839E25B92}"/>
              </a:ext>
            </a:extLst>
          </p:cNvPr>
          <p:cNvSpPr/>
          <p:nvPr/>
        </p:nvSpPr>
        <p:spPr>
          <a:xfrm>
            <a:off x="1764858" y="3641638"/>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ndParaRPr>
          </a:p>
        </p:txBody>
      </p:sp>
      <p:sp>
        <p:nvSpPr>
          <p:cNvPr id="31" name="Elipse 30">
            <a:extLst>
              <a:ext uri="{FF2B5EF4-FFF2-40B4-BE49-F238E27FC236}">
                <a16:creationId xmlns:a16="http://schemas.microsoft.com/office/drawing/2014/main" id="{8879B917-30E4-4024-9845-F143355C0465}"/>
              </a:ext>
            </a:extLst>
          </p:cNvPr>
          <p:cNvSpPr/>
          <p:nvPr/>
        </p:nvSpPr>
        <p:spPr>
          <a:xfrm>
            <a:off x="1764858" y="1070058"/>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35" name="Elipse 34">
            <a:extLst>
              <a:ext uri="{FF2B5EF4-FFF2-40B4-BE49-F238E27FC236}">
                <a16:creationId xmlns:a16="http://schemas.microsoft.com/office/drawing/2014/main" id="{BD428BE7-85B5-456B-8D1D-1652324D85E8}"/>
              </a:ext>
            </a:extLst>
          </p:cNvPr>
          <p:cNvSpPr/>
          <p:nvPr/>
        </p:nvSpPr>
        <p:spPr>
          <a:xfrm>
            <a:off x="1764858" y="2799544"/>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ndParaRPr>
          </a:p>
        </p:txBody>
      </p:sp>
      <p:sp>
        <p:nvSpPr>
          <p:cNvPr id="36" name="Elipse 35">
            <a:extLst>
              <a:ext uri="{FF2B5EF4-FFF2-40B4-BE49-F238E27FC236}">
                <a16:creationId xmlns:a16="http://schemas.microsoft.com/office/drawing/2014/main" id="{CFDCA7A0-98DF-4FBD-9894-4DBB4DBCCA9C}"/>
              </a:ext>
            </a:extLst>
          </p:cNvPr>
          <p:cNvSpPr/>
          <p:nvPr/>
        </p:nvSpPr>
        <p:spPr>
          <a:xfrm>
            <a:off x="1764858" y="3220714"/>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ndParaRPr>
          </a:p>
        </p:txBody>
      </p:sp>
    </p:spTree>
    <p:extLst>
      <p:ext uri="{BB962C8B-B14F-4D97-AF65-F5344CB8AC3E}">
        <p14:creationId xmlns:p14="http://schemas.microsoft.com/office/powerpoint/2010/main" val="16817995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B2D16102-6B96-48A6-97B8-E64BE7D28E27}"/>
              </a:ext>
            </a:extLst>
          </p:cNvPr>
          <p:cNvPicPr>
            <a:picLocks noChangeAspect="1"/>
          </p:cNvPicPr>
          <p:nvPr/>
        </p:nvPicPr>
        <p:blipFill>
          <a:blip r:embed="rId2"/>
          <a:stretch>
            <a:fillRect/>
          </a:stretch>
        </p:blipFill>
        <p:spPr>
          <a:xfrm>
            <a:off x="5248532" y="2489001"/>
            <a:ext cx="6502965" cy="1987182"/>
          </a:xfrm>
          <a:prstGeom prst="rect">
            <a:avLst/>
          </a:prstGeom>
        </p:spPr>
      </p:pic>
      <p:graphicFrame>
        <p:nvGraphicFramePr>
          <p:cNvPr id="3" name="Tabela 2">
            <a:extLst>
              <a:ext uri="{FF2B5EF4-FFF2-40B4-BE49-F238E27FC236}">
                <a16:creationId xmlns:a16="http://schemas.microsoft.com/office/drawing/2014/main" id="{58CD22EC-8614-4E47-B310-D018909D2642}"/>
              </a:ext>
            </a:extLst>
          </p:cNvPr>
          <p:cNvGraphicFramePr>
            <a:graphicFrameLocks noGrp="1"/>
          </p:cNvGraphicFramePr>
          <p:nvPr>
            <p:extLst>
              <p:ext uri="{D42A27DB-BD31-4B8C-83A1-F6EECF244321}">
                <p14:modId xmlns:p14="http://schemas.microsoft.com/office/powerpoint/2010/main" val="1598400248"/>
              </p:ext>
            </p:extLst>
          </p:nvPr>
        </p:nvGraphicFramePr>
        <p:xfrm>
          <a:off x="774715" y="2576682"/>
          <a:ext cx="3276600" cy="1704636"/>
        </p:xfrm>
        <a:graphic>
          <a:graphicData uri="http://schemas.openxmlformats.org/drawingml/2006/table">
            <a:tbl>
              <a:tblPr/>
              <a:tblGrid>
                <a:gridCol w="1092200">
                  <a:extLst>
                    <a:ext uri="{9D8B030D-6E8A-4147-A177-3AD203B41FA5}">
                      <a16:colId xmlns:a16="http://schemas.microsoft.com/office/drawing/2014/main" val="3058364092"/>
                    </a:ext>
                  </a:extLst>
                </a:gridCol>
                <a:gridCol w="1092200">
                  <a:extLst>
                    <a:ext uri="{9D8B030D-6E8A-4147-A177-3AD203B41FA5}">
                      <a16:colId xmlns:a16="http://schemas.microsoft.com/office/drawing/2014/main" val="789204973"/>
                    </a:ext>
                  </a:extLst>
                </a:gridCol>
                <a:gridCol w="1092200">
                  <a:extLst>
                    <a:ext uri="{9D8B030D-6E8A-4147-A177-3AD203B41FA5}">
                      <a16:colId xmlns:a16="http://schemas.microsoft.com/office/drawing/2014/main" val="4287361316"/>
                    </a:ext>
                  </a:extLst>
                </a:gridCol>
              </a:tblGrid>
              <a:tr h="284106">
                <a:tc>
                  <a:txBody>
                    <a:bodyPr/>
                    <a:lstStyle/>
                    <a:p>
                      <a:pPr algn="ctr" fontAlgn="ctr"/>
                      <a:r>
                        <a:rPr lang="pt-BR" sz="1200" b="0" i="0" u="none" strike="noStrike">
                          <a:solidFill>
                            <a:srgbClr val="000000"/>
                          </a:solidFill>
                          <a:effectLst/>
                          <a:latin typeface="Arial" panose="020B0604020202020204" pitchFamily="34" charset="0"/>
                        </a:rPr>
                        <a:t>Date</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Arial" panose="020B0604020202020204" pitchFamily="34" charset="0"/>
                        </a:rPr>
                        <a:t>ITUB4</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Arial" panose="020B0604020202020204" pitchFamily="34" charset="0"/>
                        </a:rPr>
                        <a:t>ITUB4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861226336"/>
                  </a:ext>
                </a:extLst>
              </a:tr>
              <a:tr h="284106">
                <a:tc>
                  <a:txBody>
                    <a:bodyPr/>
                    <a:lstStyle/>
                    <a:p>
                      <a:pPr algn="ctr" fontAlgn="ctr"/>
                      <a:r>
                        <a:rPr lang="pt-BR" sz="1200" b="0" i="0" u="none" strike="noStrike">
                          <a:solidFill>
                            <a:srgbClr val="000000"/>
                          </a:solidFill>
                          <a:effectLst/>
                          <a:latin typeface="Arial" panose="020B0604020202020204" pitchFamily="34" charset="0"/>
                        </a:rPr>
                        <a:t>04/08/2020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200" b="0" i="0" u="none" strike="noStrike">
                          <a:solidFill>
                            <a:srgbClr val="000000"/>
                          </a:solidFill>
                          <a:effectLst/>
                          <a:latin typeface="Arial" panose="020B0604020202020204" pitchFamily="34" charset="0"/>
                        </a:rPr>
                        <a:t> R$          25,69 </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200" b="0" i="0" u="none" strike="noStrike">
                          <a:solidFill>
                            <a:srgbClr val="000000"/>
                          </a:solidFill>
                          <a:effectLst/>
                          <a:latin typeface="Arial" panose="020B0604020202020204" pitchFamily="34" charset="0"/>
                        </a:rPr>
                        <a:t>-5,83%</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00"/>
                    </a:solidFill>
                  </a:tcPr>
                </a:tc>
                <a:extLst>
                  <a:ext uri="{0D108BD9-81ED-4DB2-BD59-A6C34878D82A}">
                    <a16:rowId xmlns:a16="http://schemas.microsoft.com/office/drawing/2014/main" val="2997235526"/>
                  </a:ext>
                </a:extLst>
              </a:tr>
              <a:tr h="284106">
                <a:tc>
                  <a:txBody>
                    <a:bodyPr/>
                    <a:lstStyle/>
                    <a:p>
                      <a:pPr algn="ctr" fontAlgn="ctr"/>
                      <a:r>
                        <a:rPr lang="pt-BR" sz="1200" b="0" i="0" u="none" strike="noStrike">
                          <a:solidFill>
                            <a:srgbClr val="000000"/>
                          </a:solidFill>
                          <a:effectLst/>
                          <a:latin typeface="Arial" panose="020B0604020202020204" pitchFamily="34" charset="0"/>
                        </a:rPr>
                        <a:t>05/08/2020</a:t>
                      </a:r>
                    </a:p>
                  </a:txBody>
                  <a:tcPr marL="9525" marR="9525" marT="9525"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 R$          25,67 </a:t>
                      </a:r>
                    </a:p>
                  </a:txBody>
                  <a:tcPr marL="9525" marR="9525" marT="9525"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-0,08%</a:t>
                      </a:r>
                    </a:p>
                  </a:txBody>
                  <a:tcPr marL="9525" marR="9525" marT="9525" marB="0" anchor="ctr">
                    <a:lnL>
                      <a:noFill/>
                    </a:lnL>
                    <a:lnR>
                      <a:noFill/>
                    </a:lnR>
                    <a:lnT>
                      <a:noFill/>
                    </a:lnT>
                    <a:lnB>
                      <a:noFill/>
                    </a:lnB>
                    <a:solidFill>
                      <a:srgbClr val="FFFF00"/>
                    </a:solidFill>
                  </a:tcPr>
                </a:tc>
                <a:extLst>
                  <a:ext uri="{0D108BD9-81ED-4DB2-BD59-A6C34878D82A}">
                    <a16:rowId xmlns:a16="http://schemas.microsoft.com/office/drawing/2014/main" val="4030048160"/>
                  </a:ext>
                </a:extLst>
              </a:tr>
              <a:tr h="284106">
                <a:tc>
                  <a:txBody>
                    <a:bodyPr/>
                    <a:lstStyle/>
                    <a:p>
                      <a:pPr algn="ctr" fontAlgn="ctr"/>
                      <a:r>
                        <a:rPr lang="pt-BR" sz="1200" b="0" i="0" u="none" strike="noStrike">
                          <a:solidFill>
                            <a:srgbClr val="000000"/>
                          </a:solidFill>
                          <a:effectLst/>
                          <a:latin typeface="Arial" panose="020B0604020202020204" pitchFamily="34" charset="0"/>
                        </a:rPr>
                        <a:t>06/08/2020</a:t>
                      </a:r>
                    </a:p>
                  </a:txBody>
                  <a:tcPr marL="9525" marR="9525" marT="9525"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 R$          26,03 </a:t>
                      </a:r>
                    </a:p>
                  </a:txBody>
                  <a:tcPr marL="9525" marR="9525" marT="9525"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1,40%</a:t>
                      </a:r>
                    </a:p>
                  </a:txBody>
                  <a:tcPr marL="9525" marR="9525" marT="9525" marB="0" anchor="ctr">
                    <a:lnL>
                      <a:noFill/>
                    </a:lnL>
                    <a:lnR>
                      <a:noFill/>
                    </a:lnR>
                    <a:lnT>
                      <a:noFill/>
                    </a:lnT>
                    <a:lnB>
                      <a:noFill/>
                    </a:lnB>
                    <a:solidFill>
                      <a:srgbClr val="FFFF00"/>
                    </a:solidFill>
                  </a:tcPr>
                </a:tc>
                <a:extLst>
                  <a:ext uri="{0D108BD9-81ED-4DB2-BD59-A6C34878D82A}">
                    <a16:rowId xmlns:a16="http://schemas.microsoft.com/office/drawing/2014/main" val="2618662417"/>
                  </a:ext>
                </a:extLst>
              </a:tr>
              <a:tr h="284106">
                <a:tc>
                  <a:txBody>
                    <a:bodyPr/>
                    <a:lstStyle/>
                    <a:p>
                      <a:pPr algn="ctr" fontAlgn="ctr"/>
                      <a:r>
                        <a:rPr lang="pt-BR" sz="1200" b="0" i="0" u="none" strike="noStrike">
                          <a:solidFill>
                            <a:srgbClr val="000000"/>
                          </a:solidFill>
                          <a:effectLst/>
                          <a:latin typeface="Arial" panose="020B0604020202020204" pitchFamily="34" charset="0"/>
                        </a:rPr>
                        <a:t>07/08/2020</a:t>
                      </a:r>
                    </a:p>
                  </a:txBody>
                  <a:tcPr marL="9525" marR="9525" marT="9525"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 R$          25,48 </a:t>
                      </a:r>
                    </a:p>
                  </a:txBody>
                  <a:tcPr marL="9525" marR="9525" marT="9525"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-2,11%</a:t>
                      </a:r>
                    </a:p>
                  </a:txBody>
                  <a:tcPr marL="9525" marR="9525" marT="9525" marB="0" anchor="ctr">
                    <a:lnL>
                      <a:noFill/>
                    </a:lnL>
                    <a:lnR>
                      <a:noFill/>
                    </a:lnR>
                    <a:lnT>
                      <a:noFill/>
                    </a:lnT>
                    <a:lnB>
                      <a:noFill/>
                    </a:lnB>
                    <a:solidFill>
                      <a:srgbClr val="FFFF00"/>
                    </a:solidFill>
                  </a:tcPr>
                </a:tc>
                <a:extLst>
                  <a:ext uri="{0D108BD9-81ED-4DB2-BD59-A6C34878D82A}">
                    <a16:rowId xmlns:a16="http://schemas.microsoft.com/office/drawing/2014/main" val="3039707056"/>
                  </a:ext>
                </a:extLst>
              </a:tr>
              <a:tr h="284106">
                <a:tc>
                  <a:txBody>
                    <a:bodyPr/>
                    <a:lstStyle/>
                    <a:p>
                      <a:pPr algn="ctr" fontAlgn="ctr"/>
                      <a:r>
                        <a:rPr lang="pt-BR" sz="1200" b="0" i="0" u="none" strike="noStrike">
                          <a:solidFill>
                            <a:srgbClr val="000000"/>
                          </a:solidFill>
                          <a:effectLst/>
                          <a:latin typeface="Arial" panose="020B0604020202020204" pitchFamily="34" charset="0"/>
                        </a:rPr>
                        <a:t>10/08/2020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Arial" panose="020B0604020202020204" pitchFamily="34" charset="0"/>
                        </a:rPr>
                        <a:t> R$          25,81 </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200" b="0" i="0" u="none" strike="noStrike" dirty="0">
                          <a:solidFill>
                            <a:srgbClr val="000000"/>
                          </a:solidFill>
                          <a:effectLst/>
                          <a:latin typeface="Arial" panose="020B0604020202020204" pitchFamily="34" charset="0"/>
                        </a:rPr>
                        <a:t>1,30%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170278177"/>
                  </a:ext>
                </a:extLst>
              </a:tr>
            </a:tbl>
          </a:graphicData>
        </a:graphic>
      </p:graphicFrame>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5" name="CaixaDeTexto 4">
            <a:extLst>
              <a:ext uri="{FF2B5EF4-FFF2-40B4-BE49-F238E27FC236}">
                <a16:creationId xmlns:a16="http://schemas.microsoft.com/office/drawing/2014/main" id="{1D0B7F3D-52A1-4E43-AC5C-273C3EF4FB1C}"/>
              </a:ext>
            </a:extLst>
          </p:cNvPr>
          <p:cNvSpPr txBox="1"/>
          <p:nvPr/>
        </p:nvSpPr>
        <p:spPr>
          <a:xfrm>
            <a:off x="239434" y="5410650"/>
            <a:ext cx="11703749" cy="738664"/>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Nota-se que ao utilizar a diferença percentual em relação ao dia anterior (diferenciação de ordem 1), conseguimos transformar nossa série em estacionária. Isso pode ser confirmado pelo teste de Dickey-Fuller, que testa a hipótese da série não ser estacionária: como o p-value ficou abaixo do nível de significância de 5%, podemos rejeitar a hipótese de que a série é não-estacionária e, portanto, afirmar que ela é.</a:t>
            </a:r>
          </a:p>
        </p:txBody>
      </p:sp>
      <p:sp>
        <p:nvSpPr>
          <p:cNvPr id="2" name="Title Placeholder 1">
            <a:extLst>
              <a:ext uri="{FF2B5EF4-FFF2-40B4-BE49-F238E27FC236}">
                <a16:creationId xmlns:a16="http://schemas.microsoft.com/office/drawing/2014/main" id="{97F3B026-61F8-4ADD-98CD-D395A884E863}"/>
              </a:ext>
            </a:extLst>
          </p:cNvPr>
          <p:cNvSpPr txBox="1">
            <a:spLocks/>
          </p:cNvSpPr>
          <p:nvPr/>
        </p:nvSpPr>
        <p:spPr>
          <a:xfrm>
            <a:off x="3218575" y="915586"/>
            <a:ext cx="574546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2200" dirty="0">
                <a:solidFill>
                  <a:srgbClr val="434343"/>
                </a:solidFill>
                <a:latin typeface="Open Sans" panose="020B0604020202020204" charset="0"/>
                <a:ea typeface="Open Sans" panose="020B0604020202020204" charset="0"/>
                <a:cs typeface="Open Sans" panose="020B0604020202020204" charset="0"/>
              </a:rPr>
              <a:t>Transformando a série em estacionária</a:t>
            </a:r>
            <a:endParaRPr kumimoji="0" lang="pt-BR" sz="2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0" name="Title Placeholder 1">
            <a:extLst>
              <a:ext uri="{FF2B5EF4-FFF2-40B4-BE49-F238E27FC236}">
                <a16:creationId xmlns:a16="http://schemas.microsoft.com/office/drawing/2014/main" id="{0EDE8AE7-74EA-4C99-96BE-1D8FF189E425}"/>
              </a:ext>
            </a:extLst>
          </p:cNvPr>
          <p:cNvSpPr txBox="1">
            <a:spLocks/>
          </p:cNvSpPr>
          <p:nvPr/>
        </p:nvSpPr>
        <p:spPr>
          <a:xfrm>
            <a:off x="1188928" y="1620217"/>
            <a:ext cx="2448175"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2200" dirty="0">
                <a:solidFill>
                  <a:srgbClr val="434343"/>
                </a:solidFill>
                <a:latin typeface="Open Sans" panose="020B0604020202020204" charset="0"/>
                <a:ea typeface="Open Sans" panose="020B0604020202020204" charset="0"/>
                <a:cs typeface="Open Sans" panose="020B0604020202020204" charset="0"/>
              </a:rPr>
              <a:t>Estacionária</a:t>
            </a:r>
            <a:endParaRPr kumimoji="0" lang="pt-BR" sz="2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1" name="Seta: para a Direita 10">
            <a:extLst>
              <a:ext uri="{FF2B5EF4-FFF2-40B4-BE49-F238E27FC236}">
                <a16:creationId xmlns:a16="http://schemas.microsoft.com/office/drawing/2014/main" id="{B2D16C13-38DC-404D-8EBA-08699F637E33}"/>
              </a:ext>
            </a:extLst>
          </p:cNvPr>
          <p:cNvSpPr/>
          <p:nvPr/>
        </p:nvSpPr>
        <p:spPr>
          <a:xfrm>
            <a:off x="4267097" y="3138714"/>
            <a:ext cx="765653" cy="580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itle Placeholder 1">
            <a:extLst>
              <a:ext uri="{FF2B5EF4-FFF2-40B4-BE49-F238E27FC236}">
                <a16:creationId xmlns:a16="http://schemas.microsoft.com/office/drawing/2014/main" id="{2A1A0105-3119-4602-AD76-2A0F4995D4E6}"/>
              </a:ext>
            </a:extLst>
          </p:cNvPr>
          <p:cNvSpPr txBox="1">
            <a:spLocks/>
          </p:cNvSpPr>
          <p:nvPr/>
        </p:nvSpPr>
        <p:spPr>
          <a:xfrm>
            <a:off x="6582953" y="4671271"/>
            <a:ext cx="3834122" cy="375485"/>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1600" dirty="0">
                <a:solidFill>
                  <a:srgbClr val="434343"/>
                </a:solidFill>
                <a:latin typeface="Open Sans" panose="020B0604020202020204" charset="0"/>
                <a:ea typeface="Open Sans" panose="020B0604020202020204" charset="0"/>
                <a:cs typeface="Open Sans" panose="020B0604020202020204" charset="0"/>
              </a:rPr>
              <a:t>Teste de Dickey-Fuller </a:t>
            </a:r>
            <a:r>
              <a:rPr lang="pt-BR" sz="1600" dirty="0">
                <a:solidFill>
                  <a:srgbClr val="434343"/>
                </a:solidFill>
                <a:latin typeface="Open Sans" panose="020B0604020202020204" charset="0"/>
                <a:ea typeface="Open Sans" panose="020B0604020202020204" charset="0"/>
                <a:cs typeface="Open Sans" panose="020B0604020202020204" charset="0"/>
                <a:sym typeface="Wingdings" panose="05000000000000000000" pitchFamily="2" charset="2"/>
              </a:rPr>
              <a:t> P-Value = 0.0</a:t>
            </a:r>
            <a:endParaRPr lang="pt-BR" sz="1600" dirty="0">
              <a:solidFill>
                <a:srgbClr val="434343"/>
              </a:solidFill>
              <a:latin typeface="Open Sans" panose="020B0604020202020204" charset="0"/>
              <a:ea typeface="Open Sans" panose="020B0604020202020204" charset="0"/>
              <a:cs typeface="Open Sans" panose="020B0604020202020204" charset="0"/>
            </a:endParaRPr>
          </a:p>
        </p:txBody>
      </p:sp>
      <p:sp>
        <p:nvSpPr>
          <p:cNvPr id="18" name="Title Placeholder 1">
            <a:extLst>
              <a:ext uri="{FF2B5EF4-FFF2-40B4-BE49-F238E27FC236}">
                <a16:creationId xmlns:a16="http://schemas.microsoft.com/office/drawing/2014/main" id="{5DDB599A-F4D7-419C-A2E7-E363DCCF2119}"/>
              </a:ext>
            </a:extLst>
          </p:cNvPr>
          <p:cNvSpPr txBox="1">
            <a:spLocks/>
          </p:cNvSpPr>
          <p:nvPr/>
        </p:nvSpPr>
        <p:spPr>
          <a:xfrm>
            <a:off x="5627281" y="1749714"/>
            <a:ext cx="5745468" cy="464722"/>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2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ITUB4</a:t>
            </a:r>
          </a:p>
        </p:txBody>
      </p:sp>
      <p:sp>
        <p:nvSpPr>
          <p:cNvPr id="21" name="Title Placeholder 1">
            <a:extLst>
              <a:ext uri="{FF2B5EF4-FFF2-40B4-BE49-F238E27FC236}">
                <a16:creationId xmlns:a16="http://schemas.microsoft.com/office/drawing/2014/main" id="{36ABBAC9-573F-463D-8153-F108AE27BC6B}"/>
              </a:ext>
            </a:extLst>
          </p:cNvPr>
          <p:cNvSpPr txBox="1">
            <a:spLocks/>
          </p:cNvSpPr>
          <p:nvPr/>
        </p:nvSpPr>
        <p:spPr>
          <a:xfrm>
            <a:off x="3109015" y="4386586"/>
            <a:ext cx="788327" cy="375485"/>
          </a:xfrm>
          <a:prstGeom prst="rect">
            <a:avLst/>
          </a:prstGeom>
        </p:spPr>
        <p:txBody>
          <a:bodyPr vert="horz" lIns="91440" tIns="45720" rIns="91440" bIns="45720" rtlCol="0" anchor="ctr">
            <a:normAutofit fontScale="925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1600" dirty="0">
                <a:solidFill>
                  <a:srgbClr val="434343"/>
                </a:solidFill>
                <a:latin typeface="Open Sans" panose="020B0604020202020204" charset="0"/>
                <a:ea typeface="Open Sans" panose="020B0604020202020204" charset="0"/>
                <a:cs typeface="Open Sans" panose="020B0604020202020204" charset="0"/>
              </a:rPr>
              <a:t>(Lag 1)</a:t>
            </a:r>
          </a:p>
        </p:txBody>
      </p:sp>
      <p:sp>
        <p:nvSpPr>
          <p:cNvPr id="27" name="Title Placeholder 1">
            <a:extLst>
              <a:ext uri="{FF2B5EF4-FFF2-40B4-BE49-F238E27FC236}">
                <a16:creationId xmlns:a16="http://schemas.microsoft.com/office/drawing/2014/main" id="{C85EEAF1-BC72-4DFF-84A4-3B0D0A8BD076}"/>
              </a:ext>
            </a:extLst>
          </p:cNvPr>
          <p:cNvSpPr txBox="1">
            <a:spLocks/>
          </p:cNvSpPr>
          <p:nvPr/>
        </p:nvSpPr>
        <p:spPr>
          <a:xfrm>
            <a:off x="3897342" y="161653"/>
            <a:ext cx="43879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5. Tratamento da Base</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041685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B4895238-E3B8-4CE1-86FD-F62EB698F229}"/>
              </a:ext>
            </a:extLst>
          </p:cNvPr>
          <p:cNvPicPr>
            <a:picLocks noChangeAspect="1"/>
          </p:cNvPicPr>
          <p:nvPr/>
        </p:nvPicPr>
        <p:blipFill>
          <a:blip r:embed="rId2"/>
          <a:stretch>
            <a:fillRect/>
          </a:stretch>
        </p:blipFill>
        <p:spPr>
          <a:xfrm>
            <a:off x="6352625" y="1609416"/>
            <a:ext cx="5554856" cy="3435540"/>
          </a:xfrm>
          <a:prstGeom prst="rect">
            <a:avLst/>
          </a:prstGeom>
        </p:spPr>
      </p:pic>
      <p:pic>
        <p:nvPicPr>
          <p:cNvPr id="3" name="Imagem 2">
            <a:extLst>
              <a:ext uri="{FF2B5EF4-FFF2-40B4-BE49-F238E27FC236}">
                <a16:creationId xmlns:a16="http://schemas.microsoft.com/office/drawing/2014/main" id="{AA71E049-CC64-4C37-A1CC-C38BCA4044B4}"/>
              </a:ext>
            </a:extLst>
          </p:cNvPr>
          <p:cNvPicPr>
            <a:picLocks noChangeAspect="1"/>
          </p:cNvPicPr>
          <p:nvPr/>
        </p:nvPicPr>
        <p:blipFill>
          <a:blip r:embed="rId3"/>
          <a:stretch>
            <a:fillRect/>
          </a:stretch>
        </p:blipFill>
        <p:spPr>
          <a:xfrm>
            <a:off x="467785" y="1577561"/>
            <a:ext cx="5508578" cy="3522134"/>
          </a:xfrm>
          <a:prstGeom prst="rect">
            <a:avLst/>
          </a:prstGeom>
        </p:spPr>
      </p:pic>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8" name="Title Placeholder 1">
            <a:extLst>
              <a:ext uri="{FF2B5EF4-FFF2-40B4-BE49-F238E27FC236}">
                <a16:creationId xmlns:a16="http://schemas.microsoft.com/office/drawing/2014/main" id="{9ABE21B1-3BB8-4BD5-8E35-AF798912095B}"/>
              </a:ext>
            </a:extLst>
          </p:cNvPr>
          <p:cNvSpPr txBox="1">
            <a:spLocks/>
          </p:cNvSpPr>
          <p:nvPr/>
        </p:nvSpPr>
        <p:spPr>
          <a:xfrm>
            <a:off x="3218576" y="990249"/>
            <a:ext cx="5745468" cy="464722"/>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2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ITUB4</a:t>
            </a:r>
          </a:p>
        </p:txBody>
      </p:sp>
      <p:sp>
        <p:nvSpPr>
          <p:cNvPr id="9" name="Title Placeholder 1">
            <a:extLst>
              <a:ext uri="{FF2B5EF4-FFF2-40B4-BE49-F238E27FC236}">
                <a16:creationId xmlns:a16="http://schemas.microsoft.com/office/drawing/2014/main" id="{CE86E310-D309-4184-A809-9901B54E91BD}"/>
              </a:ext>
            </a:extLst>
          </p:cNvPr>
          <p:cNvSpPr txBox="1">
            <a:spLocks/>
          </p:cNvSpPr>
          <p:nvPr/>
        </p:nvSpPr>
        <p:spPr>
          <a:xfrm>
            <a:off x="2163773" y="1264533"/>
            <a:ext cx="2099164" cy="464722"/>
          </a:xfrm>
          <a:prstGeom prst="rect">
            <a:avLst/>
          </a:prstGeom>
          <a:solidFill>
            <a:schemeClr val="bg1"/>
          </a:solidFill>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2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Autocorrelação</a:t>
            </a: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itle Placeholder 1">
            <a:extLst>
              <a:ext uri="{FF2B5EF4-FFF2-40B4-BE49-F238E27FC236}">
                <a16:creationId xmlns:a16="http://schemas.microsoft.com/office/drawing/2014/main" id="{AC77400E-6B73-4F5B-88B9-D378086B1C55}"/>
              </a:ext>
            </a:extLst>
          </p:cNvPr>
          <p:cNvSpPr txBox="1">
            <a:spLocks/>
          </p:cNvSpPr>
          <p:nvPr/>
        </p:nvSpPr>
        <p:spPr>
          <a:xfrm>
            <a:off x="7697508" y="1264532"/>
            <a:ext cx="2852555" cy="464722"/>
          </a:xfrm>
          <a:prstGeom prst="rect">
            <a:avLst/>
          </a:prstGeom>
          <a:solidFill>
            <a:schemeClr val="bg1"/>
          </a:solidFill>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2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Autocorrelação Parcial</a:t>
            </a:r>
          </a:p>
        </p:txBody>
      </p:sp>
      <p:sp>
        <p:nvSpPr>
          <p:cNvPr id="75" name="CaixaDeTexto 74">
            <a:extLst>
              <a:ext uri="{FF2B5EF4-FFF2-40B4-BE49-F238E27FC236}">
                <a16:creationId xmlns:a16="http://schemas.microsoft.com/office/drawing/2014/main" id="{EEEB534F-A884-4965-8ACB-1E4A772B9090}"/>
              </a:ext>
            </a:extLst>
          </p:cNvPr>
          <p:cNvSpPr txBox="1"/>
          <p:nvPr/>
        </p:nvSpPr>
        <p:spPr>
          <a:xfrm>
            <a:off x="6076222" y="1748251"/>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1.0</a:t>
            </a:r>
          </a:p>
        </p:txBody>
      </p:sp>
      <p:sp>
        <p:nvSpPr>
          <p:cNvPr id="77" name="CaixaDeTexto 76">
            <a:extLst>
              <a:ext uri="{FF2B5EF4-FFF2-40B4-BE49-F238E27FC236}">
                <a16:creationId xmlns:a16="http://schemas.microsoft.com/office/drawing/2014/main" id="{882B99A3-DF3B-48B7-AE96-47FF208AB65F}"/>
              </a:ext>
            </a:extLst>
          </p:cNvPr>
          <p:cNvSpPr txBox="1"/>
          <p:nvPr/>
        </p:nvSpPr>
        <p:spPr>
          <a:xfrm>
            <a:off x="6076222" y="2275446"/>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0.8</a:t>
            </a:r>
          </a:p>
        </p:txBody>
      </p:sp>
      <p:sp>
        <p:nvSpPr>
          <p:cNvPr id="79" name="CaixaDeTexto 78">
            <a:extLst>
              <a:ext uri="{FF2B5EF4-FFF2-40B4-BE49-F238E27FC236}">
                <a16:creationId xmlns:a16="http://schemas.microsoft.com/office/drawing/2014/main" id="{AAB79122-9A74-44A1-93A5-840C46871592}"/>
              </a:ext>
            </a:extLst>
          </p:cNvPr>
          <p:cNvSpPr txBox="1"/>
          <p:nvPr/>
        </p:nvSpPr>
        <p:spPr>
          <a:xfrm>
            <a:off x="6076222" y="2802641"/>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0.6</a:t>
            </a:r>
          </a:p>
        </p:txBody>
      </p:sp>
      <p:sp>
        <p:nvSpPr>
          <p:cNvPr id="81" name="CaixaDeTexto 80">
            <a:extLst>
              <a:ext uri="{FF2B5EF4-FFF2-40B4-BE49-F238E27FC236}">
                <a16:creationId xmlns:a16="http://schemas.microsoft.com/office/drawing/2014/main" id="{C14CE735-E27D-4BCE-84D7-0B7F2520ED98}"/>
              </a:ext>
            </a:extLst>
          </p:cNvPr>
          <p:cNvSpPr txBox="1"/>
          <p:nvPr/>
        </p:nvSpPr>
        <p:spPr>
          <a:xfrm>
            <a:off x="6076222" y="3329836"/>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0.4</a:t>
            </a:r>
          </a:p>
        </p:txBody>
      </p:sp>
      <p:sp>
        <p:nvSpPr>
          <p:cNvPr id="83" name="CaixaDeTexto 82">
            <a:extLst>
              <a:ext uri="{FF2B5EF4-FFF2-40B4-BE49-F238E27FC236}">
                <a16:creationId xmlns:a16="http://schemas.microsoft.com/office/drawing/2014/main" id="{C1E1DB07-CD90-4C34-8F1C-44E03695ECC8}"/>
              </a:ext>
            </a:extLst>
          </p:cNvPr>
          <p:cNvSpPr txBox="1"/>
          <p:nvPr/>
        </p:nvSpPr>
        <p:spPr>
          <a:xfrm>
            <a:off x="6076222" y="3857031"/>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0.2</a:t>
            </a:r>
          </a:p>
        </p:txBody>
      </p:sp>
      <p:sp>
        <p:nvSpPr>
          <p:cNvPr id="85" name="CaixaDeTexto 84">
            <a:extLst>
              <a:ext uri="{FF2B5EF4-FFF2-40B4-BE49-F238E27FC236}">
                <a16:creationId xmlns:a16="http://schemas.microsoft.com/office/drawing/2014/main" id="{570148A6-F98A-4DC7-94F9-58C89F033F8C}"/>
              </a:ext>
            </a:extLst>
          </p:cNvPr>
          <p:cNvSpPr txBox="1"/>
          <p:nvPr/>
        </p:nvSpPr>
        <p:spPr>
          <a:xfrm>
            <a:off x="6076222" y="4384225"/>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0.0</a:t>
            </a:r>
          </a:p>
        </p:txBody>
      </p:sp>
      <p:sp>
        <p:nvSpPr>
          <p:cNvPr id="38" name="CaixaDeTexto 37">
            <a:extLst>
              <a:ext uri="{FF2B5EF4-FFF2-40B4-BE49-F238E27FC236}">
                <a16:creationId xmlns:a16="http://schemas.microsoft.com/office/drawing/2014/main" id="{3AF77287-EFB2-4386-A26B-03F10F40D049}"/>
              </a:ext>
            </a:extLst>
          </p:cNvPr>
          <p:cNvSpPr txBox="1"/>
          <p:nvPr/>
        </p:nvSpPr>
        <p:spPr>
          <a:xfrm>
            <a:off x="6279591" y="4927209"/>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a:t>
            </a:r>
          </a:p>
        </p:txBody>
      </p:sp>
      <p:sp>
        <p:nvSpPr>
          <p:cNvPr id="40" name="CaixaDeTexto 39">
            <a:extLst>
              <a:ext uri="{FF2B5EF4-FFF2-40B4-BE49-F238E27FC236}">
                <a16:creationId xmlns:a16="http://schemas.microsoft.com/office/drawing/2014/main" id="{4F06A682-874D-4271-9618-FC8023840827}"/>
              </a:ext>
            </a:extLst>
          </p:cNvPr>
          <p:cNvSpPr txBox="1"/>
          <p:nvPr/>
        </p:nvSpPr>
        <p:spPr>
          <a:xfrm>
            <a:off x="7115618" y="4834706"/>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5</a:t>
            </a:r>
          </a:p>
        </p:txBody>
      </p:sp>
      <p:sp>
        <p:nvSpPr>
          <p:cNvPr id="42" name="CaixaDeTexto 41">
            <a:extLst>
              <a:ext uri="{FF2B5EF4-FFF2-40B4-BE49-F238E27FC236}">
                <a16:creationId xmlns:a16="http://schemas.microsoft.com/office/drawing/2014/main" id="{5FA9487F-2275-4237-8079-C0D097E02E84}"/>
              </a:ext>
            </a:extLst>
          </p:cNvPr>
          <p:cNvSpPr txBox="1"/>
          <p:nvPr/>
        </p:nvSpPr>
        <p:spPr>
          <a:xfrm>
            <a:off x="7785083" y="4826900"/>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10</a:t>
            </a:r>
          </a:p>
        </p:txBody>
      </p:sp>
      <p:sp>
        <p:nvSpPr>
          <p:cNvPr id="44" name="CaixaDeTexto 43">
            <a:extLst>
              <a:ext uri="{FF2B5EF4-FFF2-40B4-BE49-F238E27FC236}">
                <a16:creationId xmlns:a16="http://schemas.microsoft.com/office/drawing/2014/main" id="{799B1716-3128-477A-882A-386A0B8B53D5}"/>
              </a:ext>
            </a:extLst>
          </p:cNvPr>
          <p:cNvSpPr txBox="1"/>
          <p:nvPr/>
        </p:nvSpPr>
        <p:spPr>
          <a:xfrm>
            <a:off x="8471716" y="4834706"/>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15</a:t>
            </a:r>
          </a:p>
        </p:txBody>
      </p:sp>
      <p:sp>
        <p:nvSpPr>
          <p:cNvPr id="46" name="CaixaDeTexto 45">
            <a:extLst>
              <a:ext uri="{FF2B5EF4-FFF2-40B4-BE49-F238E27FC236}">
                <a16:creationId xmlns:a16="http://schemas.microsoft.com/office/drawing/2014/main" id="{21D3CC24-5585-41E9-A369-DBC029BA27DB}"/>
              </a:ext>
            </a:extLst>
          </p:cNvPr>
          <p:cNvSpPr txBox="1"/>
          <p:nvPr/>
        </p:nvSpPr>
        <p:spPr>
          <a:xfrm>
            <a:off x="9170209" y="4826900"/>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20</a:t>
            </a:r>
          </a:p>
        </p:txBody>
      </p:sp>
      <p:sp>
        <p:nvSpPr>
          <p:cNvPr id="48" name="CaixaDeTexto 47">
            <a:extLst>
              <a:ext uri="{FF2B5EF4-FFF2-40B4-BE49-F238E27FC236}">
                <a16:creationId xmlns:a16="http://schemas.microsoft.com/office/drawing/2014/main" id="{9A9DB8B5-B777-42F8-8984-0B3FF1A89FB4}"/>
              </a:ext>
            </a:extLst>
          </p:cNvPr>
          <p:cNvSpPr txBox="1"/>
          <p:nvPr/>
        </p:nvSpPr>
        <p:spPr>
          <a:xfrm>
            <a:off x="9844639" y="4834706"/>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25</a:t>
            </a:r>
          </a:p>
        </p:txBody>
      </p:sp>
      <p:sp>
        <p:nvSpPr>
          <p:cNvPr id="50" name="CaixaDeTexto 49">
            <a:extLst>
              <a:ext uri="{FF2B5EF4-FFF2-40B4-BE49-F238E27FC236}">
                <a16:creationId xmlns:a16="http://schemas.microsoft.com/office/drawing/2014/main" id="{6FAE4661-8451-4C13-9E01-7CAD2E05A4AB}"/>
              </a:ext>
            </a:extLst>
          </p:cNvPr>
          <p:cNvSpPr txBox="1"/>
          <p:nvPr/>
        </p:nvSpPr>
        <p:spPr>
          <a:xfrm>
            <a:off x="10555335" y="4834706"/>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30</a:t>
            </a:r>
          </a:p>
        </p:txBody>
      </p:sp>
      <p:sp>
        <p:nvSpPr>
          <p:cNvPr id="52" name="CaixaDeTexto 51">
            <a:extLst>
              <a:ext uri="{FF2B5EF4-FFF2-40B4-BE49-F238E27FC236}">
                <a16:creationId xmlns:a16="http://schemas.microsoft.com/office/drawing/2014/main" id="{515C05CF-08D7-45DB-B2DC-2D9494BD0AE7}"/>
              </a:ext>
            </a:extLst>
          </p:cNvPr>
          <p:cNvSpPr txBox="1"/>
          <p:nvPr/>
        </p:nvSpPr>
        <p:spPr>
          <a:xfrm>
            <a:off x="11222483" y="4826900"/>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35</a:t>
            </a:r>
          </a:p>
        </p:txBody>
      </p:sp>
      <p:sp>
        <p:nvSpPr>
          <p:cNvPr id="89" name="CaixaDeTexto 88">
            <a:extLst>
              <a:ext uri="{FF2B5EF4-FFF2-40B4-BE49-F238E27FC236}">
                <a16:creationId xmlns:a16="http://schemas.microsoft.com/office/drawing/2014/main" id="{346F8DE3-0E4F-4346-8B34-775D3F68849E}"/>
              </a:ext>
            </a:extLst>
          </p:cNvPr>
          <p:cNvSpPr txBox="1"/>
          <p:nvPr/>
        </p:nvSpPr>
        <p:spPr>
          <a:xfrm>
            <a:off x="236034" y="5409962"/>
            <a:ext cx="11703749" cy="738664"/>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Notamos que a autocorrelação na série estacionária é praticamente igual a zero, o que indica que a série (pelo menos na visão diária) é imprevisível, o que classificamos como White Noise (ou Ruído Branco). Por isso, é necessário que na modelagem testemos com diferentes agrupamentos temporais (diário, semanal, mensal, etc.), pois pode ser que desta forma consigamos encontrar algum padrão relevante e previsível.</a:t>
            </a:r>
          </a:p>
        </p:txBody>
      </p:sp>
      <p:sp>
        <p:nvSpPr>
          <p:cNvPr id="73" name="Retângulo 72">
            <a:extLst>
              <a:ext uri="{FF2B5EF4-FFF2-40B4-BE49-F238E27FC236}">
                <a16:creationId xmlns:a16="http://schemas.microsoft.com/office/drawing/2014/main" id="{8CD054F7-1035-4012-BA35-BBE957C72A4D}"/>
              </a:ext>
            </a:extLst>
          </p:cNvPr>
          <p:cNvSpPr/>
          <p:nvPr/>
        </p:nvSpPr>
        <p:spPr>
          <a:xfrm>
            <a:off x="6502647" y="1765324"/>
            <a:ext cx="5339911" cy="3067575"/>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CaixaDeTexto 55">
            <a:extLst>
              <a:ext uri="{FF2B5EF4-FFF2-40B4-BE49-F238E27FC236}">
                <a16:creationId xmlns:a16="http://schemas.microsoft.com/office/drawing/2014/main" id="{D487E153-807E-4DAC-B2BF-084CFD2A0817}"/>
              </a:ext>
            </a:extLst>
          </p:cNvPr>
          <p:cNvSpPr txBox="1"/>
          <p:nvPr/>
        </p:nvSpPr>
        <p:spPr>
          <a:xfrm>
            <a:off x="182599" y="1779882"/>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1.0</a:t>
            </a:r>
          </a:p>
        </p:txBody>
      </p:sp>
      <p:sp>
        <p:nvSpPr>
          <p:cNvPr id="60" name="CaixaDeTexto 59">
            <a:extLst>
              <a:ext uri="{FF2B5EF4-FFF2-40B4-BE49-F238E27FC236}">
                <a16:creationId xmlns:a16="http://schemas.microsoft.com/office/drawing/2014/main" id="{1932CD2B-48EE-4EC1-A1C9-CDD28852244D}"/>
              </a:ext>
            </a:extLst>
          </p:cNvPr>
          <p:cNvSpPr txBox="1"/>
          <p:nvPr/>
        </p:nvSpPr>
        <p:spPr>
          <a:xfrm>
            <a:off x="182599" y="2304390"/>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0.8</a:t>
            </a:r>
          </a:p>
        </p:txBody>
      </p:sp>
      <p:sp>
        <p:nvSpPr>
          <p:cNvPr id="62" name="CaixaDeTexto 61">
            <a:extLst>
              <a:ext uri="{FF2B5EF4-FFF2-40B4-BE49-F238E27FC236}">
                <a16:creationId xmlns:a16="http://schemas.microsoft.com/office/drawing/2014/main" id="{8CD53CE0-B32F-4D07-A380-8E58087998F6}"/>
              </a:ext>
            </a:extLst>
          </p:cNvPr>
          <p:cNvSpPr txBox="1"/>
          <p:nvPr/>
        </p:nvSpPr>
        <p:spPr>
          <a:xfrm>
            <a:off x="182599" y="2828898"/>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0.6</a:t>
            </a:r>
          </a:p>
        </p:txBody>
      </p:sp>
      <p:sp>
        <p:nvSpPr>
          <p:cNvPr id="64" name="CaixaDeTexto 63">
            <a:extLst>
              <a:ext uri="{FF2B5EF4-FFF2-40B4-BE49-F238E27FC236}">
                <a16:creationId xmlns:a16="http://schemas.microsoft.com/office/drawing/2014/main" id="{96155B7A-7010-4E1F-B64C-BD80E4D5EB5F}"/>
              </a:ext>
            </a:extLst>
          </p:cNvPr>
          <p:cNvSpPr txBox="1"/>
          <p:nvPr/>
        </p:nvSpPr>
        <p:spPr>
          <a:xfrm>
            <a:off x="182599" y="3353406"/>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0.4</a:t>
            </a:r>
          </a:p>
        </p:txBody>
      </p:sp>
      <p:sp>
        <p:nvSpPr>
          <p:cNvPr id="66" name="CaixaDeTexto 65">
            <a:extLst>
              <a:ext uri="{FF2B5EF4-FFF2-40B4-BE49-F238E27FC236}">
                <a16:creationId xmlns:a16="http://schemas.microsoft.com/office/drawing/2014/main" id="{A3AC2285-95CC-4866-B5F6-461C01D52224}"/>
              </a:ext>
            </a:extLst>
          </p:cNvPr>
          <p:cNvSpPr txBox="1"/>
          <p:nvPr/>
        </p:nvSpPr>
        <p:spPr>
          <a:xfrm>
            <a:off x="182599" y="3877914"/>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0.2</a:t>
            </a:r>
          </a:p>
        </p:txBody>
      </p:sp>
      <p:sp>
        <p:nvSpPr>
          <p:cNvPr id="68" name="CaixaDeTexto 67">
            <a:extLst>
              <a:ext uri="{FF2B5EF4-FFF2-40B4-BE49-F238E27FC236}">
                <a16:creationId xmlns:a16="http://schemas.microsoft.com/office/drawing/2014/main" id="{C2FA11C7-071B-4CD0-8CB6-CC37E1CA9419}"/>
              </a:ext>
            </a:extLst>
          </p:cNvPr>
          <p:cNvSpPr txBox="1"/>
          <p:nvPr/>
        </p:nvSpPr>
        <p:spPr>
          <a:xfrm>
            <a:off x="182599" y="4402422"/>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0.0</a:t>
            </a:r>
          </a:p>
        </p:txBody>
      </p:sp>
      <p:sp>
        <p:nvSpPr>
          <p:cNvPr id="21" name="CaixaDeTexto 20">
            <a:extLst>
              <a:ext uri="{FF2B5EF4-FFF2-40B4-BE49-F238E27FC236}">
                <a16:creationId xmlns:a16="http://schemas.microsoft.com/office/drawing/2014/main" id="{8EBB24EF-10E9-4B83-AAF7-AFAD83B28E57}"/>
              </a:ext>
            </a:extLst>
          </p:cNvPr>
          <p:cNvSpPr txBox="1"/>
          <p:nvPr/>
        </p:nvSpPr>
        <p:spPr>
          <a:xfrm>
            <a:off x="1204016" y="4830516"/>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5</a:t>
            </a:r>
          </a:p>
        </p:txBody>
      </p:sp>
      <p:sp>
        <p:nvSpPr>
          <p:cNvPr id="26" name="CaixaDeTexto 25">
            <a:extLst>
              <a:ext uri="{FF2B5EF4-FFF2-40B4-BE49-F238E27FC236}">
                <a16:creationId xmlns:a16="http://schemas.microsoft.com/office/drawing/2014/main" id="{F574972E-2F7E-4D23-9A4A-0173D2AF36B6}"/>
              </a:ext>
            </a:extLst>
          </p:cNvPr>
          <p:cNvSpPr txBox="1"/>
          <p:nvPr/>
        </p:nvSpPr>
        <p:spPr>
          <a:xfrm>
            <a:off x="1873481" y="4837224"/>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10</a:t>
            </a:r>
          </a:p>
        </p:txBody>
      </p:sp>
      <p:sp>
        <p:nvSpPr>
          <p:cNvPr id="28" name="CaixaDeTexto 27">
            <a:extLst>
              <a:ext uri="{FF2B5EF4-FFF2-40B4-BE49-F238E27FC236}">
                <a16:creationId xmlns:a16="http://schemas.microsoft.com/office/drawing/2014/main" id="{87970B9D-11FC-4479-BAB6-0D522F985FBC}"/>
              </a:ext>
            </a:extLst>
          </p:cNvPr>
          <p:cNvSpPr txBox="1"/>
          <p:nvPr/>
        </p:nvSpPr>
        <p:spPr>
          <a:xfrm>
            <a:off x="2560114" y="4830516"/>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15</a:t>
            </a:r>
          </a:p>
        </p:txBody>
      </p:sp>
      <p:sp>
        <p:nvSpPr>
          <p:cNvPr id="30" name="CaixaDeTexto 29">
            <a:extLst>
              <a:ext uri="{FF2B5EF4-FFF2-40B4-BE49-F238E27FC236}">
                <a16:creationId xmlns:a16="http://schemas.microsoft.com/office/drawing/2014/main" id="{BB6972FB-9B94-4512-A0D7-69B5792A0E42}"/>
              </a:ext>
            </a:extLst>
          </p:cNvPr>
          <p:cNvSpPr txBox="1"/>
          <p:nvPr/>
        </p:nvSpPr>
        <p:spPr>
          <a:xfrm>
            <a:off x="3258607" y="4837224"/>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20</a:t>
            </a:r>
          </a:p>
        </p:txBody>
      </p:sp>
      <p:sp>
        <p:nvSpPr>
          <p:cNvPr id="32" name="CaixaDeTexto 31">
            <a:extLst>
              <a:ext uri="{FF2B5EF4-FFF2-40B4-BE49-F238E27FC236}">
                <a16:creationId xmlns:a16="http://schemas.microsoft.com/office/drawing/2014/main" id="{3131F39C-68F7-4FC1-A5C3-1048259C84B7}"/>
              </a:ext>
            </a:extLst>
          </p:cNvPr>
          <p:cNvSpPr txBox="1"/>
          <p:nvPr/>
        </p:nvSpPr>
        <p:spPr>
          <a:xfrm>
            <a:off x="3933037" y="4830516"/>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25</a:t>
            </a:r>
          </a:p>
        </p:txBody>
      </p:sp>
      <p:sp>
        <p:nvSpPr>
          <p:cNvPr id="34" name="CaixaDeTexto 33">
            <a:extLst>
              <a:ext uri="{FF2B5EF4-FFF2-40B4-BE49-F238E27FC236}">
                <a16:creationId xmlns:a16="http://schemas.microsoft.com/office/drawing/2014/main" id="{2C68DEFE-A7A2-44A8-8B8B-5647120DA3A3}"/>
              </a:ext>
            </a:extLst>
          </p:cNvPr>
          <p:cNvSpPr txBox="1"/>
          <p:nvPr/>
        </p:nvSpPr>
        <p:spPr>
          <a:xfrm>
            <a:off x="4643733" y="4830516"/>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30</a:t>
            </a:r>
          </a:p>
        </p:txBody>
      </p:sp>
      <p:sp>
        <p:nvSpPr>
          <p:cNvPr id="36" name="CaixaDeTexto 35">
            <a:extLst>
              <a:ext uri="{FF2B5EF4-FFF2-40B4-BE49-F238E27FC236}">
                <a16:creationId xmlns:a16="http://schemas.microsoft.com/office/drawing/2014/main" id="{91840F52-5080-4C41-B468-09CEC377F31B}"/>
              </a:ext>
            </a:extLst>
          </p:cNvPr>
          <p:cNvSpPr txBox="1"/>
          <p:nvPr/>
        </p:nvSpPr>
        <p:spPr>
          <a:xfrm>
            <a:off x="5310881" y="4837224"/>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35</a:t>
            </a:r>
          </a:p>
        </p:txBody>
      </p:sp>
      <p:sp>
        <p:nvSpPr>
          <p:cNvPr id="11" name="CaixaDeTexto 10">
            <a:extLst>
              <a:ext uri="{FF2B5EF4-FFF2-40B4-BE49-F238E27FC236}">
                <a16:creationId xmlns:a16="http://schemas.microsoft.com/office/drawing/2014/main" id="{7E8E11BA-65D3-4AF7-8858-392823F0EB59}"/>
              </a:ext>
            </a:extLst>
          </p:cNvPr>
          <p:cNvSpPr txBox="1"/>
          <p:nvPr/>
        </p:nvSpPr>
        <p:spPr>
          <a:xfrm>
            <a:off x="527650" y="4835935"/>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a:t>
            </a:r>
          </a:p>
        </p:txBody>
      </p:sp>
      <p:sp>
        <p:nvSpPr>
          <p:cNvPr id="54" name="Retângulo 53">
            <a:extLst>
              <a:ext uri="{FF2B5EF4-FFF2-40B4-BE49-F238E27FC236}">
                <a16:creationId xmlns:a16="http://schemas.microsoft.com/office/drawing/2014/main" id="{DD94BC66-C3C2-4A4C-9A2A-148185C0C391}"/>
              </a:ext>
            </a:extLst>
          </p:cNvPr>
          <p:cNvSpPr/>
          <p:nvPr/>
        </p:nvSpPr>
        <p:spPr>
          <a:xfrm>
            <a:off x="595084" y="1771458"/>
            <a:ext cx="5339911" cy="3063248"/>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itle Placeholder 1">
            <a:extLst>
              <a:ext uri="{FF2B5EF4-FFF2-40B4-BE49-F238E27FC236}">
                <a16:creationId xmlns:a16="http://schemas.microsoft.com/office/drawing/2014/main" id="{EE4EB4B1-4426-4268-9EE5-565D4473E477}"/>
              </a:ext>
            </a:extLst>
          </p:cNvPr>
          <p:cNvSpPr txBox="1">
            <a:spLocks/>
          </p:cNvSpPr>
          <p:nvPr/>
        </p:nvSpPr>
        <p:spPr>
          <a:xfrm>
            <a:off x="3897342" y="161653"/>
            <a:ext cx="43879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5. Tratamento da Base</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472417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5" name="CaixaDeTexto 4">
            <a:extLst>
              <a:ext uri="{FF2B5EF4-FFF2-40B4-BE49-F238E27FC236}">
                <a16:creationId xmlns:a16="http://schemas.microsoft.com/office/drawing/2014/main" id="{1D0B7F3D-52A1-4E43-AC5C-273C3EF4FB1C}"/>
              </a:ext>
            </a:extLst>
          </p:cNvPr>
          <p:cNvSpPr txBox="1"/>
          <p:nvPr/>
        </p:nvSpPr>
        <p:spPr>
          <a:xfrm>
            <a:off x="239433" y="5410650"/>
            <a:ext cx="11703749" cy="738664"/>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As ações BBAS3 e ITUB4 possuem valores desde 2005. BBDC4, a partir de 2008. E SANB11, a partir do final de 2009. Portanto, vamos considerar de 2010 para frente. Assim, teremos um bom período para analisar e não consideramos dados muitos antigos, que tendem a ter pouca influência sobre os dados mais recentes. Desta forma, saímos de um shape de (3878, 4) para (2629, 4).</a:t>
            </a:r>
          </a:p>
        </p:txBody>
      </p:sp>
      <p:sp>
        <p:nvSpPr>
          <p:cNvPr id="2" name="Title Placeholder 1">
            <a:extLst>
              <a:ext uri="{FF2B5EF4-FFF2-40B4-BE49-F238E27FC236}">
                <a16:creationId xmlns:a16="http://schemas.microsoft.com/office/drawing/2014/main" id="{97F3B026-61F8-4ADD-98CD-D395A884E863}"/>
              </a:ext>
            </a:extLst>
          </p:cNvPr>
          <p:cNvSpPr txBox="1">
            <a:spLocks/>
          </p:cNvSpPr>
          <p:nvPr/>
        </p:nvSpPr>
        <p:spPr>
          <a:xfrm>
            <a:off x="3218575" y="915586"/>
            <a:ext cx="574546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2200" dirty="0">
                <a:solidFill>
                  <a:srgbClr val="434343"/>
                </a:solidFill>
                <a:latin typeface="Open Sans" panose="020B0604020202020204" charset="0"/>
                <a:ea typeface="Open Sans" panose="020B0604020202020204" charset="0"/>
                <a:cs typeface="Open Sans" panose="020B0604020202020204" charset="0"/>
              </a:rPr>
              <a:t>Definição do Período</a:t>
            </a:r>
            <a:endParaRPr kumimoji="0" lang="pt-BR" sz="2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graphicFrame>
        <p:nvGraphicFramePr>
          <p:cNvPr id="8" name="Tabela 7">
            <a:extLst>
              <a:ext uri="{FF2B5EF4-FFF2-40B4-BE49-F238E27FC236}">
                <a16:creationId xmlns:a16="http://schemas.microsoft.com/office/drawing/2014/main" id="{0E89984A-C97F-4C7A-A726-8F5D2E300589}"/>
              </a:ext>
            </a:extLst>
          </p:cNvPr>
          <p:cNvGraphicFramePr>
            <a:graphicFrameLocks noGrp="1"/>
          </p:cNvGraphicFramePr>
          <p:nvPr>
            <p:extLst>
              <p:ext uri="{D42A27DB-BD31-4B8C-83A1-F6EECF244321}">
                <p14:modId xmlns:p14="http://schemas.microsoft.com/office/powerpoint/2010/main" val="4126403998"/>
              </p:ext>
            </p:extLst>
          </p:nvPr>
        </p:nvGraphicFramePr>
        <p:xfrm>
          <a:off x="3492449" y="1853729"/>
          <a:ext cx="5197719" cy="2184595"/>
        </p:xfrm>
        <a:graphic>
          <a:graphicData uri="http://schemas.openxmlformats.org/drawingml/2006/table">
            <a:tbl>
              <a:tblPr/>
              <a:tblGrid>
                <a:gridCol w="1732573">
                  <a:extLst>
                    <a:ext uri="{9D8B030D-6E8A-4147-A177-3AD203B41FA5}">
                      <a16:colId xmlns:a16="http://schemas.microsoft.com/office/drawing/2014/main" val="910613763"/>
                    </a:ext>
                  </a:extLst>
                </a:gridCol>
                <a:gridCol w="1732573">
                  <a:extLst>
                    <a:ext uri="{9D8B030D-6E8A-4147-A177-3AD203B41FA5}">
                      <a16:colId xmlns:a16="http://schemas.microsoft.com/office/drawing/2014/main" val="1526530759"/>
                    </a:ext>
                  </a:extLst>
                </a:gridCol>
                <a:gridCol w="1732573">
                  <a:extLst>
                    <a:ext uri="{9D8B030D-6E8A-4147-A177-3AD203B41FA5}">
                      <a16:colId xmlns:a16="http://schemas.microsoft.com/office/drawing/2014/main" val="558259377"/>
                    </a:ext>
                  </a:extLst>
                </a:gridCol>
              </a:tblGrid>
              <a:tr h="436919">
                <a:tc>
                  <a:txBody>
                    <a:bodyPr/>
                    <a:lstStyle/>
                    <a:p>
                      <a:pPr algn="l" fontAlgn="ctr"/>
                      <a:r>
                        <a:rPr lang="pt-BR" sz="1600" b="0" i="0" u="none" strike="noStrike" dirty="0">
                          <a:solidFill>
                            <a:srgbClr val="000000"/>
                          </a:solidFill>
                          <a:effectLst/>
                          <a:latin typeface="Arial" panose="020B0604020202020204" pitchFamily="34" charset="0"/>
                        </a:rPr>
                        <a:t>Ticker</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600" b="0" i="0" u="none" strike="noStrike" dirty="0">
                          <a:solidFill>
                            <a:srgbClr val="000000"/>
                          </a:solidFill>
                          <a:effectLst/>
                          <a:latin typeface="Arial" panose="020B0604020202020204" pitchFamily="34" charset="0"/>
                        </a:rPr>
                        <a:t>Data Início</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600" b="0" i="0" u="none" strike="noStrike">
                          <a:solidFill>
                            <a:srgbClr val="000000"/>
                          </a:solidFill>
                          <a:effectLst/>
                          <a:latin typeface="Arial" panose="020B0604020202020204" pitchFamily="34" charset="0"/>
                        </a:rPr>
                        <a:t>Data Fim</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2447689"/>
                  </a:ext>
                </a:extLst>
              </a:tr>
              <a:tr h="436919">
                <a:tc>
                  <a:txBody>
                    <a:bodyPr/>
                    <a:lstStyle/>
                    <a:p>
                      <a:pPr algn="l" fontAlgn="ctr"/>
                      <a:r>
                        <a:rPr lang="pt-BR" sz="1600" b="0" i="0" u="none" strike="noStrike">
                          <a:solidFill>
                            <a:srgbClr val="000000"/>
                          </a:solidFill>
                          <a:effectLst/>
                          <a:latin typeface="Arial" panose="020B0604020202020204" pitchFamily="34" charset="0"/>
                        </a:rPr>
                        <a:t>BBAS3</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600" b="0" i="0" u="none" strike="noStrike">
                          <a:solidFill>
                            <a:srgbClr val="000000"/>
                          </a:solidFill>
                          <a:effectLst/>
                          <a:latin typeface="Arial" panose="020B0604020202020204" pitchFamily="34" charset="0"/>
                        </a:rPr>
                        <a:t>03/01/2005</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600" b="0" i="0" u="none" strike="noStrike" dirty="0">
                          <a:solidFill>
                            <a:srgbClr val="000000"/>
                          </a:solidFill>
                          <a:effectLst/>
                          <a:latin typeface="Arial" panose="020B0604020202020204" pitchFamily="34" charset="0"/>
                        </a:rPr>
                        <a:t>10/08/2020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1209500"/>
                  </a:ext>
                </a:extLst>
              </a:tr>
              <a:tr h="436919">
                <a:tc>
                  <a:txBody>
                    <a:bodyPr/>
                    <a:lstStyle/>
                    <a:p>
                      <a:pPr algn="l" fontAlgn="ctr"/>
                      <a:r>
                        <a:rPr lang="pt-BR" sz="1600" b="0" i="0" u="none" strike="noStrike">
                          <a:solidFill>
                            <a:srgbClr val="000000"/>
                          </a:solidFill>
                          <a:effectLst/>
                          <a:latin typeface="Arial" panose="020B0604020202020204" pitchFamily="34" charset="0"/>
                        </a:rPr>
                        <a:t>BBDC4</a:t>
                      </a:r>
                    </a:p>
                  </a:txBody>
                  <a:tcPr marL="9525" marR="9525" marT="9525" marB="0" anchor="ctr">
                    <a:lnL>
                      <a:noFill/>
                    </a:lnL>
                    <a:lnR>
                      <a:noFill/>
                    </a:lnR>
                    <a:lnT>
                      <a:noFill/>
                    </a:lnT>
                    <a:lnB>
                      <a:noFill/>
                    </a:lnB>
                  </a:tcPr>
                </a:tc>
                <a:tc>
                  <a:txBody>
                    <a:bodyPr/>
                    <a:lstStyle/>
                    <a:p>
                      <a:pPr algn="ctr" fontAlgn="ctr"/>
                      <a:r>
                        <a:rPr lang="pt-BR" sz="1600" b="0" i="0" u="none" strike="noStrike">
                          <a:solidFill>
                            <a:srgbClr val="000000"/>
                          </a:solidFill>
                          <a:effectLst/>
                          <a:latin typeface="Arial" panose="020B0604020202020204" pitchFamily="34" charset="0"/>
                        </a:rPr>
                        <a:t>02/01/2008</a:t>
                      </a:r>
                    </a:p>
                  </a:txBody>
                  <a:tcPr marL="9525" marR="9525" marT="9525" marB="0" anchor="ctr">
                    <a:lnL>
                      <a:noFill/>
                    </a:lnL>
                    <a:lnR>
                      <a:noFill/>
                    </a:lnR>
                    <a:lnT>
                      <a:noFill/>
                    </a:lnT>
                    <a:lnB>
                      <a:noFill/>
                    </a:lnB>
                  </a:tcPr>
                </a:tc>
                <a:tc>
                  <a:txBody>
                    <a:bodyPr/>
                    <a:lstStyle/>
                    <a:p>
                      <a:pPr algn="ctr" fontAlgn="ctr"/>
                      <a:r>
                        <a:rPr lang="pt-BR" sz="1600" b="0" i="0" u="none" strike="noStrike">
                          <a:solidFill>
                            <a:srgbClr val="000000"/>
                          </a:solidFill>
                          <a:effectLst/>
                          <a:latin typeface="Arial" panose="020B0604020202020204" pitchFamily="34" charset="0"/>
                        </a:rPr>
                        <a:t>10/08/2020</a:t>
                      </a:r>
                    </a:p>
                  </a:txBody>
                  <a:tcPr marL="9525" marR="9525" marT="9525" marB="0" anchor="ctr">
                    <a:lnL>
                      <a:noFill/>
                    </a:lnL>
                    <a:lnR>
                      <a:noFill/>
                    </a:lnR>
                    <a:lnT>
                      <a:noFill/>
                    </a:lnT>
                    <a:lnB>
                      <a:noFill/>
                    </a:lnB>
                  </a:tcPr>
                </a:tc>
                <a:extLst>
                  <a:ext uri="{0D108BD9-81ED-4DB2-BD59-A6C34878D82A}">
                    <a16:rowId xmlns:a16="http://schemas.microsoft.com/office/drawing/2014/main" val="573134054"/>
                  </a:ext>
                </a:extLst>
              </a:tr>
              <a:tr h="436919">
                <a:tc>
                  <a:txBody>
                    <a:bodyPr/>
                    <a:lstStyle/>
                    <a:p>
                      <a:pPr algn="l" fontAlgn="ctr"/>
                      <a:r>
                        <a:rPr lang="pt-BR" sz="1600" b="0" i="0" u="none" strike="noStrike">
                          <a:solidFill>
                            <a:srgbClr val="000000"/>
                          </a:solidFill>
                          <a:effectLst/>
                          <a:latin typeface="Arial" panose="020B0604020202020204" pitchFamily="34" charset="0"/>
                        </a:rPr>
                        <a:t>ITUB4</a:t>
                      </a:r>
                    </a:p>
                  </a:txBody>
                  <a:tcPr marL="9525" marR="9525" marT="9525" marB="0" anchor="ctr">
                    <a:lnL>
                      <a:noFill/>
                    </a:lnL>
                    <a:lnR>
                      <a:noFill/>
                    </a:lnR>
                    <a:lnT>
                      <a:noFill/>
                    </a:lnT>
                    <a:lnB>
                      <a:noFill/>
                    </a:lnB>
                  </a:tcPr>
                </a:tc>
                <a:tc>
                  <a:txBody>
                    <a:bodyPr/>
                    <a:lstStyle/>
                    <a:p>
                      <a:pPr algn="ctr" fontAlgn="ctr"/>
                      <a:r>
                        <a:rPr lang="pt-BR" sz="1600" b="0" i="0" u="none" strike="noStrike">
                          <a:solidFill>
                            <a:srgbClr val="000000"/>
                          </a:solidFill>
                          <a:effectLst/>
                          <a:latin typeface="Arial" panose="020B0604020202020204" pitchFamily="34" charset="0"/>
                        </a:rPr>
                        <a:t>03/01/2005</a:t>
                      </a:r>
                    </a:p>
                  </a:txBody>
                  <a:tcPr marL="9525" marR="9525" marT="9525" marB="0" anchor="ctr">
                    <a:lnL>
                      <a:noFill/>
                    </a:lnL>
                    <a:lnR>
                      <a:noFill/>
                    </a:lnR>
                    <a:lnT>
                      <a:noFill/>
                    </a:lnT>
                    <a:lnB>
                      <a:noFill/>
                    </a:lnB>
                  </a:tcPr>
                </a:tc>
                <a:tc>
                  <a:txBody>
                    <a:bodyPr/>
                    <a:lstStyle/>
                    <a:p>
                      <a:pPr algn="ctr" fontAlgn="ctr"/>
                      <a:r>
                        <a:rPr lang="pt-BR" sz="1600" b="0" i="0" u="none" strike="noStrike" dirty="0">
                          <a:solidFill>
                            <a:srgbClr val="000000"/>
                          </a:solidFill>
                          <a:effectLst/>
                          <a:latin typeface="Arial" panose="020B0604020202020204" pitchFamily="34" charset="0"/>
                        </a:rPr>
                        <a:t>10/08/2020</a:t>
                      </a:r>
                    </a:p>
                  </a:txBody>
                  <a:tcPr marL="9525" marR="9525" marT="9525" marB="0" anchor="ctr">
                    <a:lnL>
                      <a:noFill/>
                    </a:lnL>
                    <a:lnR>
                      <a:noFill/>
                    </a:lnR>
                    <a:lnT>
                      <a:noFill/>
                    </a:lnT>
                    <a:lnB>
                      <a:noFill/>
                    </a:lnB>
                  </a:tcPr>
                </a:tc>
                <a:extLst>
                  <a:ext uri="{0D108BD9-81ED-4DB2-BD59-A6C34878D82A}">
                    <a16:rowId xmlns:a16="http://schemas.microsoft.com/office/drawing/2014/main" val="2754947764"/>
                  </a:ext>
                </a:extLst>
              </a:tr>
              <a:tr h="436919">
                <a:tc>
                  <a:txBody>
                    <a:bodyPr/>
                    <a:lstStyle/>
                    <a:p>
                      <a:pPr algn="l" fontAlgn="ctr"/>
                      <a:r>
                        <a:rPr lang="pt-BR" sz="1600" b="0" i="0" u="none" strike="noStrike">
                          <a:solidFill>
                            <a:srgbClr val="000000"/>
                          </a:solidFill>
                          <a:effectLst/>
                          <a:latin typeface="Arial" panose="020B0604020202020204" pitchFamily="34" charset="0"/>
                        </a:rPr>
                        <a:t>SANB11</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600" b="0" i="0" u="none" strike="noStrike">
                          <a:solidFill>
                            <a:srgbClr val="000000"/>
                          </a:solidFill>
                          <a:effectLst/>
                          <a:latin typeface="Arial" panose="020B0604020202020204" pitchFamily="34" charset="0"/>
                        </a:rPr>
                        <a:t>07/10/2009</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600" b="0" i="0" u="none" strike="noStrike" dirty="0">
                          <a:solidFill>
                            <a:srgbClr val="000000"/>
                          </a:solidFill>
                          <a:effectLst/>
                          <a:latin typeface="Arial" panose="020B0604020202020204" pitchFamily="34" charset="0"/>
                        </a:rPr>
                        <a:t>10/08/2020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7384986"/>
                  </a:ext>
                </a:extLst>
              </a:tr>
            </a:tbl>
          </a:graphicData>
        </a:graphic>
      </p:graphicFrame>
      <p:sp>
        <p:nvSpPr>
          <p:cNvPr id="9" name="Title Placeholder 1">
            <a:extLst>
              <a:ext uri="{FF2B5EF4-FFF2-40B4-BE49-F238E27FC236}">
                <a16:creationId xmlns:a16="http://schemas.microsoft.com/office/drawing/2014/main" id="{B96D3272-F3BE-4FF8-8665-BE9A64A5FA80}"/>
              </a:ext>
            </a:extLst>
          </p:cNvPr>
          <p:cNvSpPr txBox="1">
            <a:spLocks/>
          </p:cNvSpPr>
          <p:nvPr/>
        </p:nvSpPr>
        <p:spPr>
          <a:xfrm>
            <a:off x="3218575" y="4263233"/>
            <a:ext cx="574546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2200" dirty="0">
                <a:solidFill>
                  <a:srgbClr val="434343"/>
                </a:solidFill>
                <a:latin typeface="Open Sans" panose="020B0604020202020204" charset="0"/>
                <a:ea typeface="Open Sans" panose="020B0604020202020204" charset="0"/>
                <a:cs typeface="Open Sans" panose="020B0604020202020204" charset="0"/>
              </a:rPr>
              <a:t>Período definido: a partir de 2010</a:t>
            </a:r>
            <a:endParaRPr kumimoji="0" lang="pt-BR" sz="2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1" name="Title Placeholder 1">
            <a:extLst>
              <a:ext uri="{FF2B5EF4-FFF2-40B4-BE49-F238E27FC236}">
                <a16:creationId xmlns:a16="http://schemas.microsoft.com/office/drawing/2014/main" id="{A2767686-EF8D-4374-812D-3D51006ACDE6}"/>
              </a:ext>
            </a:extLst>
          </p:cNvPr>
          <p:cNvSpPr txBox="1">
            <a:spLocks/>
          </p:cNvSpPr>
          <p:nvPr/>
        </p:nvSpPr>
        <p:spPr>
          <a:xfrm>
            <a:off x="3897342" y="161653"/>
            <a:ext cx="43879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5. Tratamento da Base</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117923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ela 8">
            <a:extLst>
              <a:ext uri="{FF2B5EF4-FFF2-40B4-BE49-F238E27FC236}">
                <a16:creationId xmlns:a16="http://schemas.microsoft.com/office/drawing/2014/main" id="{1D5BF349-8F7A-4B48-BFD1-9AE791862AE5}"/>
              </a:ext>
            </a:extLst>
          </p:cNvPr>
          <p:cNvGraphicFramePr>
            <a:graphicFrameLocks noGrp="1"/>
          </p:cNvGraphicFramePr>
          <p:nvPr>
            <p:extLst>
              <p:ext uri="{D42A27DB-BD31-4B8C-83A1-F6EECF244321}">
                <p14:modId xmlns:p14="http://schemas.microsoft.com/office/powerpoint/2010/main" val="1581934969"/>
              </p:ext>
            </p:extLst>
          </p:nvPr>
        </p:nvGraphicFramePr>
        <p:xfrm>
          <a:off x="3496418" y="1846789"/>
          <a:ext cx="5214702" cy="2191535"/>
        </p:xfrm>
        <a:graphic>
          <a:graphicData uri="http://schemas.openxmlformats.org/drawingml/2006/table">
            <a:tbl>
              <a:tblPr/>
              <a:tblGrid>
                <a:gridCol w="1738234">
                  <a:extLst>
                    <a:ext uri="{9D8B030D-6E8A-4147-A177-3AD203B41FA5}">
                      <a16:colId xmlns:a16="http://schemas.microsoft.com/office/drawing/2014/main" val="4214000459"/>
                    </a:ext>
                  </a:extLst>
                </a:gridCol>
                <a:gridCol w="1738234">
                  <a:extLst>
                    <a:ext uri="{9D8B030D-6E8A-4147-A177-3AD203B41FA5}">
                      <a16:colId xmlns:a16="http://schemas.microsoft.com/office/drawing/2014/main" val="1420547786"/>
                    </a:ext>
                  </a:extLst>
                </a:gridCol>
                <a:gridCol w="1738234">
                  <a:extLst>
                    <a:ext uri="{9D8B030D-6E8A-4147-A177-3AD203B41FA5}">
                      <a16:colId xmlns:a16="http://schemas.microsoft.com/office/drawing/2014/main" val="2009064703"/>
                    </a:ext>
                  </a:extLst>
                </a:gridCol>
              </a:tblGrid>
              <a:tr h="438307">
                <a:tc>
                  <a:txBody>
                    <a:bodyPr/>
                    <a:lstStyle/>
                    <a:p>
                      <a:pPr algn="l" fontAlgn="ctr"/>
                      <a:r>
                        <a:rPr lang="pt-BR" sz="1600" b="0" i="0" u="none" strike="noStrike" dirty="0">
                          <a:solidFill>
                            <a:srgbClr val="000000"/>
                          </a:solidFill>
                          <a:effectLst/>
                          <a:latin typeface="Arial" panose="020B0604020202020204" pitchFamily="34" charset="0"/>
                        </a:rPr>
                        <a:t>Ticker</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600" b="0" i="0" u="none" strike="noStrike" dirty="0">
                          <a:solidFill>
                            <a:srgbClr val="000000"/>
                          </a:solidFill>
                          <a:effectLst/>
                          <a:latin typeface="Arial" panose="020B0604020202020204" pitchFamily="34" charset="0"/>
                        </a:rPr>
                        <a:t>Qtd. Nulos</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600" b="0" i="0" u="none" strike="noStrike">
                          <a:solidFill>
                            <a:srgbClr val="000000"/>
                          </a:solidFill>
                          <a:effectLst/>
                          <a:latin typeface="Arial" panose="020B0604020202020204" pitchFamily="34" charset="0"/>
                        </a:rPr>
                        <a:t>Perc. Nulos</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886042"/>
                  </a:ext>
                </a:extLst>
              </a:tr>
              <a:tr h="438307">
                <a:tc>
                  <a:txBody>
                    <a:bodyPr/>
                    <a:lstStyle/>
                    <a:p>
                      <a:pPr algn="l" fontAlgn="ctr"/>
                      <a:r>
                        <a:rPr lang="pt-BR" sz="1600" b="0" i="0" u="none" strike="noStrike">
                          <a:solidFill>
                            <a:srgbClr val="000000"/>
                          </a:solidFill>
                          <a:effectLst/>
                          <a:latin typeface="Arial" panose="020B0604020202020204" pitchFamily="34" charset="0"/>
                        </a:rPr>
                        <a:t>BBAS3</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600" b="0" i="0" u="none" strike="noStrike">
                          <a:solidFill>
                            <a:srgbClr val="000000"/>
                          </a:solidFill>
                          <a:effectLst/>
                          <a:latin typeface="Arial" panose="020B0604020202020204" pitchFamily="34" charset="0"/>
                        </a:rPr>
                        <a:t>13</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600" b="0" i="0" u="none" strike="noStrike">
                          <a:solidFill>
                            <a:srgbClr val="000000"/>
                          </a:solidFill>
                          <a:effectLst/>
                          <a:latin typeface="Arial" panose="020B0604020202020204" pitchFamily="34" charset="0"/>
                        </a:rPr>
                        <a:t>0,49%</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08801227"/>
                  </a:ext>
                </a:extLst>
              </a:tr>
              <a:tr h="438307">
                <a:tc>
                  <a:txBody>
                    <a:bodyPr/>
                    <a:lstStyle/>
                    <a:p>
                      <a:pPr algn="l" fontAlgn="ctr"/>
                      <a:r>
                        <a:rPr lang="pt-BR" sz="1600" b="0" i="0" u="none" strike="noStrike" dirty="0">
                          <a:solidFill>
                            <a:srgbClr val="000000"/>
                          </a:solidFill>
                          <a:effectLst/>
                          <a:latin typeface="Arial" panose="020B0604020202020204" pitchFamily="34" charset="0"/>
                        </a:rPr>
                        <a:t>BBDC4</a:t>
                      </a:r>
                    </a:p>
                  </a:txBody>
                  <a:tcPr marL="9525" marR="9525" marT="9525" marB="0" anchor="ctr">
                    <a:lnL>
                      <a:noFill/>
                    </a:lnL>
                    <a:lnR>
                      <a:noFill/>
                    </a:lnR>
                    <a:lnT>
                      <a:noFill/>
                    </a:lnT>
                    <a:lnB>
                      <a:noFill/>
                    </a:lnB>
                  </a:tcPr>
                </a:tc>
                <a:tc>
                  <a:txBody>
                    <a:bodyPr/>
                    <a:lstStyle/>
                    <a:p>
                      <a:pPr algn="ctr" fontAlgn="ctr"/>
                      <a:r>
                        <a:rPr lang="pt-BR" sz="1600" b="0" i="0" u="none" strike="noStrike">
                          <a:solidFill>
                            <a:srgbClr val="000000"/>
                          </a:solidFill>
                          <a:effectLst/>
                          <a:latin typeface="Arial" panose="020B0604020202020204" pitchFamily="34" charset="0"/>
                        </a:rPr>
                        <a:t>33</a:t>
                      </a:r>
                    </a:p>
                  </a:txBody>
                  <a:tcPr marL="9525" marR="9525" marT="9525" marB="0" anchor="ctr">
                    <a:lnL>
                      <a:noFill/>
                    </a:lnL>
                    <a:lnR>
                      <a:noFill/>
                    </a:lnR>
                    <a:lnT>
                      <a:noFill/>
                    </a:lnT>
                    <a:lnB>
                      <a:noFill/>
                    </a:lnB>
                  </a:tcPr>
                </a:tc>
                <a:tc>
                  <a:txBody>
                    <a:bodyPr/>
                    <a:lstStyle/>
                    <a:p>
                      <a:pPr algn="ctr" fontAlgn="ctr"/>
                      <a:r>
                        <a:rPr lang="pt-BR" sz="1600" b="0" i="0" u="none" strike="noStrike">
                          <a:solidFill>
                            <a:srgbClr val="000000"/>
                          </a:solidFill>
                          <a:effectLst/>
                          <a:latin typeface="Arial" panose="020B0604020202020204" pitchFamily="34" charset="0"/>
                        </a:rPr>
                        <a:t>1,26%</a:t>
                      </a:r>
                    </a:p>
                  </a:txBody>
                  <a:tcPr marL="9525" marR="9525" marT="9525" marB="0" anchor="ctr">
                    <a:lnL>
                      <a:noFill/>
                    </a:lnL>
                    <a:lnR>
                      <a:noFill/>
                    </a:lnR>
                    <a:lnT>
                      <a:noFill/>
                    </a:lnT>
                    <a:lnB>
                      <a:noFill/>
                    </a:lnB>
                  </a:tcPr>
                </a:tc>
                <a:extLst>
                  <a:ext uri="{0D108BD9-81ED-4DB2-BD59-A6C34878D82A}">
                    <a16:rowId xmlns:a16="http://schemas.microsoft.com/office/drawing/2014/main" val="4053662596"/>
                  </a:ext>
                </a:extLst>
              </a:tr>
              <a:tr h="438307">
                <a:tc>
                  <a:txBody>
                    <a:bodyPr/>
                    <a:lstStyle/>
                    <a:p>
                      <a:pPr algn="l" fontAlgn="ctr"/>
                      <a:r>
                        <a:rPr lang="pt-BR" sz="1600" b="0" i="0" u="none" strike="noStrike">
                          <a:solidFill>
                            <a:srgbClr val="000000"/>
                          </a:solidFill>
                          <a:effectLst/>
                          <a:latin typeface="Arial" panose="020B0604020202020204" pitchFamily="34" charset="0"/>
                        </a:rPr>
                        <a:t>ITUB4</a:t>
                      </a:r>
                    </a:p>
                  </a:txBody>
                  <a:tcPr marL="9525" marR="9525" marT="9525" marB="0" anchor="ctr">
                    <a:lnL>
                      <a:noFill/>
                    </a:lnL>
                    <a:lnR>
                      <a:noFill/>
                    </a:lnR>
                    <a:lnT>
                      <a:noFill/>
                    </a:lnT>
                    <a:lnB>
                      <a:noFill/>
                    </a:lnB>
                  </a:tcPr>
                </a:tc>
                <a:tc>
                  <a:txBody>
                    <a:bodyPr/>
                    <a:lstStyle/>
                    <a:p>
                      <a:pPr algn="ctr" fontAlgn="ctr"/>
                      <a:r>
                        <a:rPr lang="pt-BR" sz="1600" b="0" i="0" u="none" strike="noStrike" dirty="0">
                          <a:solidFill>
                            <a:srgbClr val="000000"/>
                          </a:solidFill>
                          <a:effectLst/>
                          <a:latin typeface="Arial" panose="020B0604020202020204" pitchFamily="34" charset="0"/>
                        </a:rPr>
                        <a:t>12</a:t>
                      </a:r>
                    </a:p>
                  </a:txBody>
                  <a:tcPr marL="9525" marR="9525" marT="9525" marB="0" anchor="ctr">
                    <a:lnL>
                      <a:noFill/>
                    </a:lnL>
                    <a:lnR>
                      <a:noFill/>
                    </a:lnR>
                    <a:lnT>
                      <a:noFill/>
                    </a:lnT>
                    <a:lnB>
                      <a:noFill/>
                    </a:lnB>
                  </a:tcPr>
                </a:tc>
                <a:tc>
                  <a:txBody>
                    <a:bodyPr/>
                    <a:lstStyle/>
                    <a:p>
                      <a:pPr algn="ctr" fontAlgn="ctr"/>
                      <a:r>
                        <a:rPr lang="pt-BR" sz="1600" b="0" i="0" u="none" strike="noStrike">
                          <a:solidFill>
                            <a:srgbClr val="000000"/>
                          </a:solidFill>
                          <a:effectLst/>
                          <a:latin typeface="Arial" panose="020B0604020202020204" pitchFamily="34" charset="0"/>
                        </a:rPr>
                        <a:t>0,45%</a:t>
                      </a:r>
                    </a:p>
                  </a:txBody>
                  <a:tcPr marL="9525" marR="9525" marT="9525" marB="0" anchor="ctr">
                    <a:lnL>
                      <a:noFill/>
                    </a:lnL>
                    <a:lnR>
                      <a:noFill/>
                    </a:lnR>
                    <a:lnT>
                      <a:noFill/>
                    </a:lnT>
                    <a:lnB>
                      <a:noFill/>
                    </a:lnB>
                  </a:tcPr>
                </a:tc>
                <a:extLst>
                  <a:ext uri="{0D108BD9-81ED-4DB2-BD59-A6C34878D82A}">
                    <a16:rowId xmlns:a16="http://schemas.microsoft.com/office/drawing/2014/main" val="2103456584"/>
                  </a:ext>
                </a:extLst>
              </a:tr>
              <a:tr h="438307">
                <a:tc>
                  <a:txBody>
                    <a:bodyPr/>
                    <a:lstStyle/>
                    <a:p>
                      <a:pPr algn="l" fontAlgn="ctr"/>
                      <a:r>
                        <a:rPr lang="pt-BR" sz="1600" b="0" i="0" u="none" strike="noStrike">
                          <a:solidFill>
                            <a:srgbClr val="000000"/>
                          </a:solidFill>
                          <a:effectLst/>
                          <a:latin typeface="Arial" panose="020B0604020202020204" pitchFamily="34" charset="0"/>
                        </a:rPr>
                        <a:t>SANB11</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600" b="0" i="0" u="none" strike="noStrike" dirty="0">
                          <a:solidFill>
                            <a:srgbClr val="000000"/>
                          </a:solidFill>
                          <a:effectLst/>
                          <a:latin typeface="Arial" panose="020B0604020202020204" pitchFamily="34" charset="0"/>
                        </a:rPr>
                        <a:t>11</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600" b="0" i="0" u="none" strike="noStrike" dirty="0">
                          <a:solidFill>
                            <a:srgbClr val="000000"/>
                          </a:solidFill>
                          <a:effectLst/>
                          <a:latin typeface="Arial" panose="020B0604020202020204" pitchFamily="34" charset="0"/>
                        </a:rPr>
                        <a:t>0,42%</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2232665"/>
                  </a:ext>
                </a:extLst>
              </a:tr>
            </a:tbl>
          </a:graphicData>
        </a:graphic>
      </p:graphicFrame>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5" name="CaixaDeTexto 4">
            <a:extLst>
              <a:ext uri="{FF2B5EF4-FFF2-40B4-BE49-F238E27FC236}">
                <a16:creationId xmlns:a16="http://schemas.microsoft.com/office/drawing/2014/main" id="{1D0B7F3D-52A1-4E43-AC5C-273C3EF4FB1C}"/>
              </a:ext>
            </a:extLst>
          </p:cNvPr>
          <p:cNvSpPr txBox="1"/>
          <p:nvPr/>
        </p:nvSpPr>
        <p:spPr>
          <a:xfrm>
            <a:off x="239434" y="5307986"/>
            <a:ext cx="11703749" cy="954107"/>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Há algumas maneiras de se fazer tratamento de missings em séries temporais. Pode-se, por exemplo, utilizar o valor do momento anterior ou posterior. Porém, na maioria dos casos, esses métodos não são recomendados, principalmente quando há uma tendência clara na série temporal. Nos gráficos das ações, nota-se um comportamento tendencioso ao longo do tempo e, por isso, o método mais indicado para tratamento de missings é a interpolação linear.</a:t>
            </a:r>
          </a:p>
        </p:txBody>
      </p:sp>
      <p:sp>
        <p:nvSpPr>
          <p:cNvPr id="2" name="Title Placeholder 1">
            <a:extLst>
              <a:ext uri="{FF2B5EF4-FFF2-40B4-BE49-F238E27FC236}">
                <a16:creationId xmlns:a16="http://schemas.microsoft.com/office/drawing/2014/main" id="{97F3B026-61F8-4ADD-98CD-D395A884E863}"/>
              </a:ext>
            </a:extLst>
          </p:cNvPr>
          <p:cNvSpPr txBox="1">
            <a:spLocks/>
          </p:cNvSpPr>
          <p:nvPr/>
        </p:nvSpPr>
        <p:spPr>
          <a:xfrm>
            <a:off x="3218575" y="915586"/>
            <a:ext cx="574546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2200" dirty="0">
                <a:solidFill>
                  <a:srgbClr val="434343"/>
                </a:solidFill>
                <a:latin typeface="Open Sans" panose="020B0604020202020204" charset="0"/>
                <a:ea typeface="Open Sans" panose="020B0604020202020204" charset="0"/>
                <a:cs typeface="Open Sans" panose="020B0604020202020204" charset="0"/>
              </a:rPr>
              <a:t>Tratamento de Missings</a:t>
            </a:r>
            <a:endParaRPr kumimoji="0" lang="pt-BR" sz="2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6" name="Title Placeholder 1">
            <a:extLst>
              <a:ext uri="{FF2B5EF4-FFF2-40B4-BE49-F238E27FC236}">
                <a16:creationId xmlns:a16="http://schemas.microsoft.com/office/drawing/2014/main" id="{4A9108D1-6C68-4003-848A-26751E70F0B1}"/>
              </a:ext>
            </a:extLst>
          </p:cNvPr>
          <p:cNvSpPr txBox="1">
            <a:spLocks/>
          </p:cNvSpPr>
          <p:nvPr/>
        </p:nvSpPr>
        <p:spPr>
          <a:xfrm>
            <a:off x="3218575" y="4263233"/>
            <a:ext cx="574546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2200" dirty="0">
                <a:solidFill>
                  <a:srgbClr val="434343"/>
                </a:solidFill>
                <a:latin typeface="Open Sans" panose="020B0604020202020204" charset="0"/>
                <a:ea typeface="Open Sans" panose="020B0604020202020204" charset="0"/>
                <a:cs typeface="Open Sans" panose="020B0604020202020204" charset="0"/>
              </a:rPr>
              <a:t>Método de tratamento: Interpolação Linear</a:t>
            </a:r>
            <a:endParaRPr kumimoji="0" lang="pt-BR" sz="2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cxnSp>
        <p:nvCxnSpPr>
          <p:cNvPr id="21" name="Conector: Curvo 20">
            <a:extLst>
              <a:ext uri="{FF2B5EF4-FFF2-40B4-BE49-F238E27FC236}">
                <a16:creationId xmlns:a16="http://schemas.microsoft.com/office/drawing/2014/main" id="{97D15817-6745-4F33-A9A6-9489C3D896D6}"/>
              </a:ext>
            </a:extLst>
          </p:cNvPr>
          <p:cNvCxnSpPr>
            <a:cxnSpLocks/>
          </p:cNvCxnSpPr>
          <p:nvPr/>
        </p:nvCxnSpPr>
        <p:spPr>
          <a:xfrm flipV="1">
            <a:off x="9571398" y="2263801"/>
            <a:ext cx="1689292" cy="931606"/>
          </a:xfrm>
          <a:prstGeom prst="curved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sp>
        <p:nvSpPr>
          <p:cNvPr id="27" name="Retângulo 26">
            <a:extLst>
              <a:ext uri="{FF2B5EF4-FFF2-40B4-BE49-F238E27FC236}">
                <a16:creationId xmlns:a16="http://schemas.microsoft.com/office/drawing/2014/main" id="{6EE74E72-46A1-4389-AB91-B6C2A783BFB5}"/>
              </a:ext>
            </a:extLst>
          </p:cNvPr>
          <p:cNvSpPr/>
          <p:nvPr/>
        </p:nvSpPr>
        <p:spPr>
          <a:xfrm rot="362973">
            <a:off x="10371938" y="2430645"/>
            <a:ext cx="189915" cy="4721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Elipse 31">
            <a:extLst>
              <a:ext uri="{FF2B5EF4-FFF2-40B4-BE49-F238E27FC236}">
                <a16:creationId xmlns:a16="http://schemas.microsoft.com/office/drawing/2014/main" id="{94C1F766-8D41-44C8-9C65-B9B2D4BFAB94}"/>
              </a:ext>
            </a:extLst>
          </p:cNvPr>
          <p:cNvSpPr/>
          <p:nvPr/>
        </p:nvSpPr>
        <p:spPr>
          <a:xfrm>
            <a:off x="10302209" y="2874026"/>
            <a:ext cx="72000" cy="72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Elipse 33">
            <a:extLst>
              <a:ext uri="{FF2B5EF4-FFF2-40B4-BE49-F238E27FC236}">
                <a16:creationId xmlns:a16="http://schemas.microsoft.com/office/drawing/2014/main" id="{555F9F00-080B-441A-86A2-584C5AE5DF9A}"/>
              </a:ext>
            </a:extLst>
          </p:cNvPr>
          <p:cNvSpPr/>
          <p:nvPr/>
        </p:nvSpPr>
        <p:spPr>
          <a:xfrm>
            <a:off x="10554894" y="2443723"/>
            <a:ext cx="72000" cy="72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6" name="Conector reto 35">
            <a:extLst>
              <a:ext uri="{FF2B5EF4-FFF2-40B4-BE49-F238E27FC236}">
                <a16:creationId xmlns:a16="http://schemas.microsoft.com/office/drawing/2014/main" id="{D83995A0-5958-4EC0-80B0-BDCFF072E58A}"/>
              </a:ext>
            </a:extLst>
          </p:cNvPr>
          <p:cNvCxnSpPr>
            <a:cxnSpLocks/>
            <a:stCxn id="32" idx="3"/>
            <a:endCxn id="34" idx="7"/>
          </p:cNvCxnSpPr>
          <p:nvPr/>
        </p:nvCxnSpPr>
        <p:spPr>
          <a:xfrm flipV="1">
            <a:off x="10312753" y="2454267"/>
            <a:ext cx="303597" cy="481215"/>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D40EDB10-7E10-4D88-927A-C2C6E0A4B602}"/>
              </a:ext>
            </a:extLst>
          </p:cNvPr>
          <p:cNvCxnSpPr>
            <a:cxnSpLocks/>
          </p:cNvCxnSpPr>
          <p:nvPr/>
        </p:nvCxnSpPr>
        <p:spPr>
          <a:xfrm flipV="1">
            <a:off x="9340949" y="1628820"/>
            <a:ext cx="0" cy="17943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347F5A8C-91D3-4B61-BC96-FB5EED5D8D0D}"/>
              </a:ext>
            </a:extLst>
          </p:cNvPr>
          <p:cNvCxnSpPr>
            <a:cxnSpLocks/>
          </p:cNvCxnSpPr>
          <p:nvPr/>
        </p:nvCxnSpPr>
        <p:spPr>
          <a:xfrm flipV="1">
            <a:off x="9326881" y="3416417"/>
            <a:ext cx="2139148"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95B1863D-F3C4-4D38-8BA6-08CC8D0E8D1A}"/>
              </a:ext>
            </a:extLst>
          </p:cNvPr>
          <p:cNvCxnSpPr>
            <a:cxnSpLocks/>
          </p:cNvCxnSpPr>
          <p:nvPr/>
        </p:nvCxnSpPr>
        <p:spPr>
          <a:xfrm flipV="1">
            <a:off x="8859078" y="3608375"/>
            <a:ext cx="387815" cy="79127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45A73891-16F0-46F1-BD9F-49B0AAFAF7FF}"/>
              </a:ext>
            </a:extLst>
          </p:cNvPr>
          <p:cNvSpPr txBox="1"/>
          <p:nvPr/>
        </p:nvSpPr>
        <p:spPr>
          <a:xfrm>
            <a:off x="8897141" y="1539012"/>
            <a:ext cx="373820" cy="307777"/>
          </a:xfrm>
          <a:prstGeom prst="rect">
            <a:avLst/>
          </a:prstGeom>
          <a:noFill/>
        </p:spPr>
        <p:txBody>
          <a:bodyPr wrap="none" rtlCol="0">
            <a:spAutoFit/>
          </a:bodyPr>
          <a:lstStyle/>
          <a:p>
            <a:r>
              <a:rPr lang="pt-BR" sz="1400" b="1" dirty="0">
                <a:solidFill>
                  <a:schemeClr val="tx1">
                    <a:lumMod val="75000"/>
                    <a:lumOff val="25000"/>
                  </a:schemeClr>
                </a:solidFill>
              </a:rPr>
              <a:t>R$</a:t>
            </a:r>
          </a:p>
        </p:txBody>
      </p:sp>
      <p:sp>
        <p:nvSpPr>
          <p:cNvPr id="55" name="CaixaDeTexto 54">
            <a:extLst>
              <a:ext uri="{FF2B5EF4-FFF2-40B4-BE49-F238E27FC236}">
                <a16:creationId xmlns:a16="http://schemas.microsoft.com/office/drawing/2014/main" id="{0614C92A-E86B-4478-8C89-9E60C30F8C6D}"/>
              </a:ext>
            </a:extLst>
          </p:cNvPr>
          <p:cNvSpPr txBox="1"/>
          <p:nvPr/>
        </p:nvSpPr>
        <p:spPr>
          <a:xfrm>
            <a:off x="10921462" y="3500826"/>
            <a:ext cx="685316" cy="307777"/>
          </a:xfrm>
          <a:prstGeom prst="rect">
            <a:avLst/>
          </a:prstGeom>
          <a:noFill/>
        </p:spPr>
        <p:txBody>
          <a:bodyPr wrap="none" rtlCol="0">
            <a:spAutoFit/>
          </a:bodyPr>
          <a:lstStyle/>
          <a:p>
            <a:r>
              <a:rPr lang="pt-BR" sz="1400" b="1" dirty="0">
                <a:solidFill>
                  <a:schemeClr val="tx1">
                    <a:lumMod val="75000"/>
                    <a:lumOff val="25000"/>
                  </a:schemeClr>
                </a:solidFill>
              </a:rPr>
              <a:t>Tempo</a:t>
            </a:r>
          </a:p>
        </p:txBody>
      </p:sp>
      <p:cxnSp>
        <p:nvCxnSpPr>
          <p:cNvPr id="57" name="Conector reto 56">
            <a:extLst>
              <a:ext uri="{FF2B5EF4-FFF2-40B4-BE49-F238E27FC236}">
                <a16:creationId xmlns:a16="http://schemas.microsoft.com/office/drawing/2014/main" id="{911BB394-E78E-4F82-9B05-A996D4BEE701}"/>
              </a:ext>
            </a:extLst>
          </p:cNvPr>
          <p:cNvCxnSpPr>
            <a:cxnSpLocks/>
          </p:cNvCxnSpPr>
          <p:nvPr/>
        </p:nvCxnSpPr>
        <p:spPr>
          <a:xfrm flipH="1">
            <a:off x="10462555" y="2657604"/>
            <a:ext cx="2344" cy="765535"/>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59" name="CaixaDeTexto 58">
            <a:extLst>
              <a:ext uri="{FF2B5EF4-FFF2-40B4-BE49-F238E27FC236}">
                <a16:creationId xmlns:a16="http://schemas.microsoft.com/office/drawing/2014/main" id="{BEE9F934-CA9C-4DD3-BC17-778BE70D1191}"/>
              </a:ext>
            </a:extLst>
          </p:cNvPr>
          <p:cNvSpPr txBox="1"/>
          <p:nvPr/>
        </p:nvSpPr>
        <p:spPr>
          <a:xfrm>
            <a:off x="10349218" y="3463343"/>
            <a:ext cx="253596" cy="338554"/>
          </a:xfrm>
          <a:prstGeom prst="rect">
            <a:avLst/>
          </a:prstGeom>
          <a:noFill/>
        </p:spPr>
        <p:txBody>
          <a:bodyPr wrap="none" rtlCol="0">
            <a:spAutoFit/>
          </a:bodyPr>
          <a:lstStyle/>
          <a:p>
            <a:r>
              <a:rPr lang="pt-BR" sz="1600" b="1" dirty="0">
                <a:solidFill>
                  <a:schemeClr val="accent3">
                    <a:lumMod val="75000"/>
                  </a:schemeClr>
                </a:solidFill>
              </a:rPr>
              <a:t>t</a:t>
            </a:r>
          </a:p>
        </p:txBody>
      </p:sp>
      <p:cxnSp>
        <p:nvCxnSpPr>
          <p:cNvPr id="60" name="Conector reto 59">
            <a:extLst>
              <a:ext uri="{FF2B5EF4-FFF2-40B4-BE49-F238E27FC236}">
                <a16:creationId xmlns:a16="http://schemas.microsoft.com/office/drawing/2014/main" id="{94BECDEE-F241-4AD3-ACC3-C58CD9E01056}"/>
              </a:ext>
            </a:extLst>
          </p:cNvPr>
          <p:cNvCxnSpPr>
            <a:cxnSpLocks/>
          </p:cNvCxnSpPr>
          <p:nvPr/>
        </p:nvCxnSpPr>
        <p:spPr>
          <a:xfrm>
            <a:off x="9340949" y="2480846"/>
            <a:ext cx="1253153"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cxnSp>
        <p:nvCxnSpPr>
          <p:cNvPr id="64" name="Conector reto 63">
            <a:extLst>
              <a:ext uri="{FF2B5EF4-FFF2-40B4-BE49-F238E27FC236}">
                <a16:creationId xmlns:a16="http://schemas.microsoft.com/office/drawing/2014/main" id="{807E1B45-AD0C-4A5A-B32A-6A54A8E12A84}"/>
              </a:ext>
            </a:extLst>
          </p:cNvPr>
          <p:cNvCxnSpPr>
            <a:cxnSpLocks/>
            <a:endCxn id="32" idx="6"/>
          </p:cNvCxnSpPr>
          <p:nvPr/>
        </p:nvCxnSpPr>
        <p:spPr>
          <a:xfrm>
            <a:off x="9340948" y="2910026"/>
            <a:ext cx="1033261"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cxnSp>
        <p:nvCxnSpPr>
          <p:cNvPr id="66" name="Conector reto 65">
            <a:extLst>
              <a:ext uri="{FF2B5EF4-FFF2-40B4-BE49-F238E27FC236}">
                <a16:creationId xmlns:a16="http://schemas.microsoft.com/office/drawing/2014/main" id="{A3D6F598-DF63-4BA8-8AE5-5BAE7CE6235D}"/>
              </a:ext>
            </a:extLst>
          </p:cNvPr>
          <p:cNvCxnSpPr>
            <a:cxnSpLocks/>
          </p:cNvCxnSpPr>
          <p:nvPr/>
        </p:nvCxnSpPr>
        <p:spPr>
          <a:xfrm flipH="1">
            <a:off x="9351494" y="2691958"/>
            <a:ext cx="1089945"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0" name="Elipse 29">
            <a:extLst>
              <a:ext uri="{FF2B5EF4-FFF2-40B4-BE49-F238E27FC236}">
                <a16:creationId xmlns:a16="http://schemas.microsoft.com/office/drawing/2014/main" id="{05631395-4222-45D0-842B-B4BCE0A7761D}"/>
              </a:ext>
            </a:extLst>
          </p:cNvPr>
          <p:cNvSpPr/>
          <p:nvPr/>
        </p:nvSpPr>
        <p:spPr>
          <a:xfrm>
            <a:off x="10430895" y="2657604"/>
            <a:ext cx="72000" cy="72000"/>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CaixaDeTexto 72">
            <a:extLst>
              <a:ext uri="{FF2B5EF4-FFF2-40B4-BE49-F238E27FC236}">
                <a16:creationId xmlns:a16="http://schemas.microsoft.com/office/drawing/2014/main" id="{EA3BA3DD-A5D7-4123-B79E-D73CD14F6A03}"/>
              </a:ext>
            </a:extLst>
          </p:cNvPr>
          <p:cNvSpPr txBox="1"/>
          <p:nvPr/>
        </p:nvSpPr>
        <p:spPr>
          <a:xfrm>
            <a:off x="8993768" y="2274446"/>
            <a:ext cx="285656" cy="338554"/>
          </a:xfrm>
          <a:prstGeom prst="rect">
            <a:avLst/>
          </a:prstGeom>
          <a:noFill/>
        </p:spPr>
        <p:txBody>
          <a:bodyPr wrap="none" rtlCol="0">
            <a:spAutoFit/>
          </a:bodyPr>
          <a:lstStyle/>
          <a:p>
            <a:r>
              <a:rPr lang="pt-BR" sz="1600" b="1" dirty="0">
                <a:solidFill>
                  <a:schemeClr val="accent1"/>
                </a:solidFill>
              </a:rPr>
              <a:t>a</a:t>
            </a:r>
          </a:p>
        </p:txBody>
      </p:sp>
      <p:sp>
        <p:nvSpPr>
          <p:cNvPr id="75" name="CaixaDeTexto 74">
            <a:extLst>
              <a:ext uri="{FF2B5EF4-FFF2-40B4-BE49-F238E27FC236}">
                <a16:creationId xmlns:a16="http://schemas.microsoft.com/office/drawing/2014/main" id="{C46C09DB-C980-461B-B2AF-A97F1CFBEC16}"/>
              </a:ext>
            </a:extLst>
          </p:cNvPr>
          <p:cNvSpPr txBox="1"/>
          <p:nvPr/>
        </p:nvSpPr>
        <p:spPr>
          <a:xfrm>
            <a:off x="9008354" y="2709311"/>
            <a:ext cx="295274" cy="338554"/>
          </a:xfrm>
          <a:prstGeom prst="rect">
            <a:avLst/>
          </a:prstGeom>
          <a:noFill/>
        </p:spPr>
        <p:txBody>
          <a:bodyPr wrap="none" rtlCol="0">
            <a:spAutoFit/>
          </a:bodyPr>
          <a:lstStyle/>
          <a:p>
            <a:r>
              <a:rPr lang="pt-BR" sz="1600" b="1" dirty="0">
                <a:solidFill>
                  <a:schemeClr val="accent1"/>
                </a:solidFill>
              </a:rPr>
              <a:t>b</a:t>
            </a:r>
          </a:p>
        </p:txBody>
      </p:sp>
      <p:grpSp>
        <p:nvGrpSpPr>
          <p:cNvPr id="84" name="Agrupar 83">
            <a:extLst>
              <a:ext uri="{FF2B5EF4-FFF2-40B4-BE49-F238E27FC236}">
                <a16:creationId xmlns:a16="http://schemas.microsoft.com/office/drawing/2014/main" id="{2229CD73-2AA6-403E-AEBA-039F7C989EE8}"/>
              </a:ext>
            </a:extLst>
          </p:cNvPr>
          <p:cNvGrpSpPr/>
          <p:nvPr/>
        </p:nvGrpSpPr>
        <p:grpSpPr>
          <a:xfrm>
            <a:off x="10697531" y="2506772"/>
            <a:ext cx="611857" cy="730673"/>
            <a:chOff x="9739924" y="4093956"/>
            <a:chExt cx="611857" cy="730673"/>
          </a:xfrm>
        </p:grpSpPr>
        <p:sp>
          <p:nvSpPr>
            <p:cNvPr id="77" name="CaixaDeTexto 76">
              <a:extLst>
                <a:ext uri="{FF2B5EF4-FFF2-40B4-BE49-F238E27FC236}">
                  <a16:creationId xmlns:a16="http://schemas.microsoft.com/office/drawing/2014/main" id="{1A0EFCDF-9A8D-48A2-93D7-7B7295A7FF19}"/>
                </a:ext>
              </a:extLst>
            </p:cNvPr>
            <p:cNvSpPr txBox="1"/>
            <p:nvPr/>
          </p:nvSpPr>
          <p:spPr>
            <a:xfrm>
              <a:off x="9739924" y="4093956"/>
              <a:ext cx="608132" cy="338554"/>
            </a:xfrm>
            <a:prstGeom prst="rect">
              <a:avLst/>
            </a:prstGeom>
            <a:noFill/>
          </p:spPr>
          <p:txBody>
            <a:bodyPr wrap="square" rtlCol="0">
              <a:spAutoFit/>
            </a:bodyPr>
            <a:lstStyle/>
            <a:p>
              <a:pPr algn="ctr"/>
              <a:r>
                <a:rPr lang="pt-BR" sz="1600" b="1" dirty="0">
                  <a:solidFill>
                    <a:schemeClr val="accent3">
                      <a:lumMod val="75000"/>
                    </a:schemeClr>
                  </a:solidFill>
                </a:rPr>
                <a:t>a + b</a:t>
              </a:r>
            </a:p>
          </p:txBody>
        </p:sp>
        <p:sp>
          <p:nvSpPr>
            <p:cNvPr id="81" name="CaixaDeTexto 80">
              <a:extLst>
                <a:ext uri="{FF2B5EF4-FFF2-40B4-BE49-F238E27FC236}">
                  <a16:creationId xmlns:a16="http://schemas.microsoft.com/office/drawing/2014/main" id="{0CD472C3-A627-4C10-BF4F-849D9D164259}"/>
                </a:ext>
              </a:extLst>
            </p:cNvPr>
            <p:cNvSpPr txBox="1"/>
            <p:nvPr/>
          </p:nvSpPr>
          <p:spPr>
            <a:xfrm>
              <a:off x="9743649" y="4486075"/>
              <a:ext cx="608132" cy="338554"/>
            </a:xfrm>
            <a:prstGeom prst="rect">
              <a:avLst/>
            </a:prstGeom>
            <a:noFill/>
          </p:spPr>
          <p:txBody>
            <a:bodyPr wrap="square" rtlCol="0">
              <a:spAutoFit/>
            </a:bodyPr>
            <a:lstStyle/>
            <a:p>
              <a:pPr algn="ctr"/>
              <a:r>
                <a:rPr lang="pt-BR" sz="1600" b="1" dirty="0">
                  <a:solidFill>
                    <a:schemeClr val="accent3">
                      <a:lumMod val="75000"/>
                    </a:schemeClr>
                  </a:solidFill>
                </a:rPr>
                <a:t>2</a:t>
              </a:r>
            </a:p>
          </p:txBody>
        </p:sp>
        <p:cxnSp>
          <p:nvCxnSpPr>
            <p:cNvPr id="82" name="Conector reto 81">
              <a:extLst>
                <a:ext uri="{FF2B5EF4-FFF2-40B4-BE49-F238E27FC236}">
                  <a16:creationId xmlns:a16="http://schemas.microsoft.com/office/drawing/2014/main" id="{DEAE8E4A-FD0A-4753-BD66-238B812E7C67}"/>
                </a:ext>
              </a:extLst>
            </p:cNvPr>
            <p:cNvCxnSpPr>
              <a:cxnSpLocks/>
            </p:cNvCxnSpPr>
            <p:nvPr/>
          </p:nvCxnSpPr>
          <p:spPr>
            <a:xfrm>
              <a:off x="9808603" y="4452172"/>
              <a:ext cx="504150"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sp>
        <p:nvSpPr>
          <p:cNvPr id="88" name="Title Placeholder 1">
            <a:extLst>
              <a:ext uri="{FF2B5EF4-FFF2-40B4-BE49-F238E27FC236}">
                <a16:creationId xmlns:a16="http://schemas.microsoft.com/office/drawing/2014/main" id="{44424A96-987E-4794-B651-FA8F8CDFF916}"/>
              </a:ext>
            </a:extLst>
          </p:cNvPr>
          <p:cNvSpPr txBox="1">
            <a:spLocks/>
          </p:cNvSpPr>
          <p:nvPr/>
        </p:nvSpPr>
        <p:spPr>
          <a:xfrm>
            <a:off x="3897342" y="161653"/>
            <a:ext cx="43879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5. Tratamento da Base</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4059588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0" name="Title Placeholder 1">
            <a:extLst>
              <a:ext uri="{FF2B5EF4-FFF2-40B4-BE49-F238E27FC236}">
                <a16:creationId xmlns:a16="http://schemas.microsoft.com/office/drawing/2014/main" id="{C5BA779B-71F7-4F9E-9601-5EE09AEA1257}"/>
              </a:ext>
            </a:extLst>
          </p:cNvPr>
          <p:cNvSpPr txBox="1">
            <a:spLocks/>
          </p:cNvSpPr>
          <p:nvPr/>
        </p:nvSpPr>
        <p:spPr>
          <a:xfrm>
            <a:off x="1160754" y="2915678"/>
            <a:ext cx="9870492" cy="1026644"/>
          </a:xfrm>
          <a:prstGeom prst="rect">
            <a:avLst/>
          </a:prstGeom>
        </p:spPr>
        <p:txBody>
          <a:bodyPr vert="horz" lIns="91440" tIns="45720" rIns="91440" bIns="45720" rtlCol="0" anchor="ctr">
            <a:normAutofit lnSpcReduction="100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lgn="ctr"/>
            <a:r>
              <a:rPr lang="en-US" sz="6600" dirty="0">
                <a:solidFill>
                  <a:srgbClr val="434343"/>
                </a:solidFill>
                <a:latin typeface="Open Sans" panose="020B0604020202020204" charset="0"/>
                <a:ea typeface="Open Sans" panose="020B0604020202020204" charset="0"/>
                <a:cs typeface="Open Sans" panose="020B0604020202020204" charset="0"/>
              </a:rPr>
              <a:t>6. Modelagem Tradicional</a:t>
            </a:r>
            <a:endParaRPr lang="en-US" sz="3600"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Espaço Reservado para Número de Slide 4">
            <a:extLst>
              <a:ext uri="{FF2B5EF4-FFF2-40B4-BE49-F238E27FC236}">
                <a16:creationId xmlns:a16="http://schemas.microsoft.com/office/drawing/2014/main" id="{5F763C70-6779-4169-BB20-5E3D6F38E730}"/>
              </a:ext>
            </a:extLst>
          </p:cNvPr>
          <p:cNvSpPr txBox="1">
            <a:spLocks/>
          </p:cNvSpPr>
          <p:nvPr/>
        </p:nvSpPr>
        <p:spPr>
          <a:xfrm>
            <a:off x="11436626" y="366368"/>
            <a:ext cx="36774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34</a:t>
            </a:fld>
            <a:endParaRPr lang="pt-BR" dirty="0">
              <a:solidFill>
                <a:srgbClr val="6ADBD9"/>
              </a:solidFill>
              <a:latin typeface="Open Sans" panose="020B0604020202020204"/>
            </a:endParaRPr>
          </a:p>
        </p:txBody>
      </p:sp>
      <p:sp>
        <p:nvSpPr>
          <p:cNvPr id="16" name="Pentágono 15">
            <a:extLst>
              <a:ext uri="{FF2B5EF4-FFF2-40B4-BE49-F238E27FC236}">
                <a16:creationId xmlns:a16="http://schemas.microsoft.com/office/drawing/2014/main" id="{E1CDED00-F8FE-4F5B-AA83-BC2FEA3FE341}"/>
              </a:ext>
            </a:extLst>
          </p:cNvPr>
          <p:cNvSpPr/>
          <p:nvPr/>
        </p:nvSpPr>
        <p:spPr>
          <a:xfrm>
            <a:off x="11476383" y="392873"/>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 name="Imagem 1">
            <a:extLst>
              <a:ext uri="{FF2B5EF4-FFF2-40B4-BE49-F238E27FC236}">
                <a16:creationId xmlns:a16="http://schemas.microsoft.com/office/drawing/2014/main" id="{28CA4416-118F-4E3A-A1F0-A6E1373F49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476233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itle Placeholder 1">
            <a:extLst>
              <a:ext uri="{FF2B5EF4-FFF2-40B4-BE49-F238E27FC236}">
                <a16:creationId xmlns:a16="http://schemas.microsoft.com/office/drawing/2014/main" id="{82AF17FC-F38A-428D-A49B-62CBFE370C88}"/>
              </a:ext>
            </a:extLst>
          </p:cNvPr>
          <p:cNvSpPr txBox="1">
            <a:spLocks/>
          </p:cNvSpPr>
          <p:nvPr/>
        </p:nvSpPr>
        <p:spPr>
          <a:xfrm>
            <a:off x="3897342" y="161653"/>
            <a:ext cx="43879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6. Modelagem Tradicional</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5" name="CaixaDeTexto 4">
            <a:extLst>
              <a:ext uri="{FF2B5EF4-FFF2-40B4-BE49-F238E27FC236}">
                <a16:creationId xmlns:a16="http://schemas.microsoft.com/office/drawing/2014/main" id="{1D0B7F3D-52A1-4E43-AC5C-273C3EF4FB1C}"/>
              </a:ext>
            </a:extLst>
          </p:cNvPr>
          <p:cNvSpPr txBox="1"/>
          <p:nvPr/>
        </p:nvSpPr>
        <p:spPr>
          <a:xfrm>
            <a:off x="239435" y="5410650"/>
            <a:ext cx="11703749" cy="738664"/>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Para validar os nossos modelos, escolhemos utilizar o método de “Janela Temporal Deslizante”, que consiste em, para todas as iterações, utilizar os dados dos X períodos anteriores para treinar e predizer no momento seguinte. É possível também fazer testes utilizando o método “Janela de Expansão”, porém não aplicaremos aqui.</a:t>
            </a:r>
          </a:p>
        </p:txBody>
      </p:sp>
      <p:sp>
        <p:nvSpPr>
          <p:cNvPr id="2" name="Title Placeholder 1">
            <a:extLst>
              <a:ext uri="{FF2B5EF4-FFF2-40B4-BE49-F238E27FC236}">
                <a16:creationId xmlns:a16="http://schemas.microsoft.com/office/drawing/2014/main" id="{97F3B026-61F8-4ADD-98CD-D395A884E863}"/>
              </a:ext>
            </a:extLst>
          </p:cNvPr>
          <p:cNvSpPr txBox="1">
            <a:spLocks/>
          </p:cNvSpPr>
          <p:nvPr/>
        </p:nvSpPr>
        <p:spPr>
          <a:xfrm>
            <a:off x="3218575" y="915586"/>
            <a:ext cx="574546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2200" dirty="0">
                <a:solidFill>
                  <a:srgbClr val="434343"/>
                </a:solidFill>
                <a:latin typeface="Open Sans" panose="020B0604020202020204" charset="0"/>
                <a:ea typeface="Open Sans" panose="020B0604020202020204" charset="0"/>
                <a:cs typeface="Open Sans" panose="020B0604020202020204" charset="0"/>
              </a:rPr>
              <a:t>Método de Validação – Janela Deslizante</a:t>
            </a:r>
            <a:endParaRPr kumimoji="0" lang="pt-BR" sz="2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pic>
        <p:nvPicPr>
          <p:cNvPr id="4" name="Imagem 3">
            <a:extLst>
              <a:ext uri="{FF2B5EF4-FFF2-40B4-BE49-F238E27FC236}">
                <a16:creationId xmlns:a16="http://schemas.microsoft.com/office/drawing/2014/main" id="{71217677-A16B-43ED-B0FD-F1341A0E583A}"/>
              </a:ext>
            </a:extLst>
          </p:cNvPr>
          <p:cNvPicPr>
            <a:picLocks noChangeAspect="1"/>
          </p:cNvPicPr>
          <p:nvPr/>
        </p:nvPicPr>
        <p:blipFill>
          <a:blip r:embed="rId3"/>
          <a:stretch>
            <a:fillRect/>
          </a:stretch>
        </p:blipFill>
        <p:spPr>
          <a:xfrm>
            <a:off x="1437038" y="1704194"/>
            <a:ext cx="9308542" cy="3094972"/>
          </a:xfrm>
          <a:prstGeom prst="rect">
            <a:avLst/>
          </a:prstGeom>
        </p:spPr>
      </p:pic>
    </p:spTree>
    <p:extLst>
      <p:ext uri="{BB962C8B-B14F-4D97-AF65-F5344CB8AC3E}">
        <p14:creationId xmlns:p14="http://schemas.microsoft.com/office/powerpoint/2010/main" val="2281393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2" name="Title Placeholder 1">
            <a:extLst>
              <a:ext uri="{FF2B5EF4-FFF2-40B4-BE49-F238E27FC236}">
                <a16:creationId xmlns:a16="http://schemas.microsoft.com/office/drawing/2014/main" id="{97F3B026-61F8-4ADD-98CD-D395A884E863}"/>
              </a:ext>
            </a:extLst>
          </p:cNvPr>
          <p:cNvSpPr txBox="1">
            <a:spLocks/>
          </p:cNvSpPr>
          <p:nvPr/>
        </p:nvSpPr>
        <p:spPr>
          <a:xfrm>
            <a:off x="3218575" y="915586"/>
            <a:ext cx="574546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2200" dirty="0">
                <a:solidFill>
                  <a:srgbClr val="434343"/>
                </a:solidFill>
                <a:latin typeface="Open Sans" panose="020B0604020202020204" charset="0"/>
                <a:ea typeface="Open Sans" panose="020B0604020202020204" charset="0"/>
                <a:cs typeface="Open Sans" panose="020B0604020202020204" charset="0"/>
              </a:rPr>
              <a:t>Separação em treino e validação</a:t>
            </a:r>
            <a:endParaRPr kumimoji="0" lang="pt-BR" sz="2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3" name="Title Placeholder 1">
            <a:extLst>
              <a:ext uri="{FF2B5EF4-FFF2-40B4-BE49-F238E27FC236}">
                <a16:creationId xmlns:a16="http://schemas.microsoft.com/office/drawing/2014/main" id="{14BD61DB-5187-47D7-9B4B-9B2CCC22C6AC}"/>
              </a:ext>
            </a:extLst>
          </p:cNvPr>
          <p:cNvSpPr txBox="1">
            <a:spLocks/>
          </p:cNvSpPr>
          <p:nvPr/>
        </p:nvSpPr>
        <p:spPr>
          <a:xfrm>
            <a:off x="3897342" y="161653"/>
            <a:ext cx="43879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6. Modelagem Tradicional</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pic>
        <p:nvPicPr>
          <p:cNvPr id="18" name="Imagem 17">
            <a:extLst>
              <a:ext uri="{FF2B5EF4-FFF2-40B4-BE49-F238E27FC236}">
                <a16:creationId xmlns:a16="http://schemas.microsoft.com/office/drawing/2014/main" id="{F1853AF0-828D-4A65-BD93-647B1664C941}"/>
              </a:ext>
            </a:extLst>
          </p:cNvPr>
          <p:cNvPicPr>
            <a:picLocks noChangeAspect="1"/>
          </p:cNvPicPr>
          <p:nvPr/>
        </p:nvPicPr>
        <p:blipFill>
          <a:blip r:embed="rId3"/>
          <a:stretch>
            <a:fillRect/>
          </a:stretch>
        </p:blipFill>
        <p:spPr>
          <a:xfrm>
            <a:off x="877893" y="1802306"/>
            <a:ext cx="10426832" cy="2903526"/>
          </a:xfrm>
          <a:prstGeom prst="rect">
            <a:avLst/>
          </a:prstGeom>
        </p:spPr>
      </p:pic>
      <p:sp>
        <p:nvSpPr>
          <p:cNvPr id="19" name="CaixaDeTexto 18">
            <a:extLst>
              <a:ext uri="{FF2B5EF4-FFF2-40B4-BE49-F238E27FC236}">
                <a16:creationId xmlns:a16="http://schemas.microsoft.com/office/drawing/2014/main" id="{621957DA-D9D0-4B76-8AD8-D322EC01DFD6}"/>
              </a:ext>
            </a:extLst>
          </p:cNvPr>
          <p:cNvSpPr txBox="1"/>
          <p:nvPr/>
        </p:nvSpPr>
        <p:spPr>
          <a:xfrm>
            <a:off x="239435" y="5410650"/>
            <a:ext cx="11703749" cy="738664"/>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Separamos os dados em treino e validação conforme a estratégia acima. Neste exemplo, os dados estão agrupados por ano, porém esse agrupamento será feito com granularidade diária, semanal e mensal. Não optamos por agrupamentos mais “graúdos” por conta da pouca quantidade de dados que teríamos.</a:t>
            </a:r>
          </a:p>
        </p:txBody>
      </p:sp>
    </p:spTree>
    <p:extLst>
      <p:ext uri="{BB962C8B-B14F-4D97-AF65-F5344CB8AC3E}">
        <p14:creationId xmlns:p14="http://schemas.microsoft.com/office/powerpoint/2010/main" val="3567155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2" name="Title Placeholder 1">
            <a:extLst>
              <a:ext uri="{FF2B5EF4-FFF2-40B4-BE49-F238E27FC236}">
                <a16:creationId xmlns:a16="http://schemas.microsoft.com/office/drawing/2014/main" id="{97F3B026-61F8-4ADD-98CD-D395A884E863}"/>
              </a:ext>
            </a:extLst>
          </p:cNvPr>
          <p:cNvSpPr txBox="1">
            <a:spLocks/>
          </p:cNvSpPr>
          <p:nvPr/>
        </p:nvSpPr>
        <p:spPr>
          <a:xfrm>
            <a:off x="3218575" y="915586"/>
            <a:ext cx="574546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2200" dirty="0">
                <a:solidFill>
                  <a:srgbClr val="434343"/>
                </a:solidFill>
                <a:latin typeface="Open Sans" panose="020B0604020202020204" charset="0"/>
                <a:ea typeface="Open Sans" panose="020B0604020202020204" charset="0"/>
                <a:cs typeface="Open Sans" panose="020B0604020202020204" charset="0"/>
              </a:rPr>
              <a:t>Separação em treino e validação</a:t>
            </a:r>
            <a:endParaRPr kumimoji="0" lang="pt-BR" sz="2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3" name="Title Placeholder 1">
            <a:extLst>
              <a:ext uri="{FF2B5EF4-FFF2-40B4-BE49-F238E27FC236}">
                <a16:creationId xmlns:a16="http://schemas.microsoft.com/office/drawing/2014/main" id="{14BD61DB-5187-47D7-9B4B-9B2CCC22C6AC}"/>
              </a:ext>
            </a:extLst>
          </p:cNvPr>
          <p:cNvSpPr txBox="1">
            <a:spLocks/>
          </p:cNvSpPr>
          <p:nvPr/>
        </p:nvSpPr>
        <p:spPr>
          <a:xfrm>
            <a:off x="3897342" y="161653"/>
            <a:ext cx="43879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6. Modelagem Tradicional</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9" name="CaixaDeTexto 18">
            <a:extLst>
              <a:ext uri="{FF2B5EF4-FFF2-40B4-BE49-F238E27FC236}">
                <a16:creationId xmlns:a16="http://schemas.microsoft.com/office/drawing/2014/main" id="{621957DA-D9D0-4B76-8AD8-D322EC01DFD6}"/>
              </a:ext>
            </a:extLst>
          </p:cNvPr>
          <p:cNvSpPr txBox="1"/>
          <p:nvPr/>
        </p:nvSpPr>
        <p:spPr>
          <a:xfrm>
            <a:off x="239435" y="5410650"/>
            <a:ext cx="11703749" cy="738664"/>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Separamos os dados em treino e validação conforme a estratégia acima. Neste exemplo, os dados estão agrupados por ano, porém esse agrupamento será feito com granularidade diária, semanal e mensal. Não optamos por agrupamentos mais “graúdos” por conta da pouca quantidade de dados que teríamos.</a:t>
            </a:r>
          </a:p>
        </p:txBody>
      </p:sp>
      <p:pic>
        <p:nvPicPr>
          <p:cNvPr id="4" name="Imagem 3">
            <a:extLst>
              <a:ext uri="{FF2B5EF4-FFF2-40B4-BE49-F238E27FC236}">
                <a16:creationId xmlns:a16="http://schemas.microsoft.com/office/drawing/2014/main" id="{C614FAC7-08EF-4A07-8BCA-0C89844498B9}"/>
              </a:ext>
            </a:extLst>
          </p:cNvPr>
          <p:cNvPicPr>
            <a:picLocks noChangeAspect="1"/>
          </p:cNvPicPr>
          <p:nvPr/>
        </p:nvPicPr>
        <p:blipFill>
          <a:blip r:embed="rId3"/>
          <a:stretch>
            <a:fillRect/>
          </a:stretch>
        </p:blipFill>
        <p:spPr>
          <a:xfrm>
            <a:off x="662602" y="1783953"/>
            <a:ext cx="10857413" cy="3174624"/>
          </a:xfrm>
          <a:prstGeom prst="rect">
            <a:avLst/>
          </a:prstGeom>
        </p:spPr>
      </p:pic>
      <p:sp>
        <p:nvSpPr>
          <p:cNvPr id="5" name="Title Placeholder 1">
            <a:extLst>
              <a:ext uri="{FF2B5EF4-FFF2-40B4-BE49-F238E27FC236}">
                <a16:creationId xmlns:a16="http://schemas.microsoft.com/office/drawing/2014/main" id="{BF8DBF89-9635-4D72-ADCC-C69FF22B1888}"/>
              </a:ext>
            </a:extLst>
          </p:cNvPr>
          <p:cNvSpPr txBox="1">
            <a:spLocks/>
          </p:cNvSpPr>
          <p:nvPr/>
        </p:nvSpPr>
        <p:spPr>
          <a:xfrm>
            <a:off x="722213" y="1385797"/>
            <a:ext cx="943346" cy="48604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1600" dirty="0">
                <a:solidFill>
                  <a:schemeClr val="tx1">
                    <a:lumMod val="65000"/>
                    <a:lumOff val="35000"/>
                  </a:schemeClr>
                </a:solidFill>
                <a:latin typeface="Open Sans" panose="020B0604020202020204" charset="0"/>
                <a:ea typeface="Open Sans" panose="020B0604020202020204" charset="0"/>
                <a:cs typeface="Open Sans" panose="020B0604020202020204" charset="0"/>
              </a:rPr>
              <a:t>ITUB4</a:t>
            </a:r>
            <a:endParaRPr kumimoji="0" lang="pt-BR" sz="1600" i="0" u="none" strike="noStrike" kern="1200" cap="none" spc="0" normalizeH="0" baseline="0" noProof="0" dirty="0">
              <a:ln>
                <a:noFill/>
              </a:ln>
              <a:solidFill>
                <a:schemeClr val="tx1">
                  <a:lumMod val="65000"/>
                  <a:lumOff val="35000"/>
                </a:schemeClr>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962203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5" name="CaixaDeTexto 4">
            <a:extLst>
              <a:ext uri="{FF2B5EF4-FFF2-40B4-BE49-F238E27FC236}">
                <a16:creationId xmlns:a16="http://schemas.microsoft.com/office/drawing/2014/main" id="{1D0B7F3D-52A1-4E43-AC5C-273C3EF4FB1C}"/>
              </a:ext>
            </a:extLst>
          </p:cNvPr>
          <p:cNvSpPr txBox="1"/>
          <p:nvPr/>
        </p:nvSpPr>
        <p:spPr>
          <a:xfrm>
            <a:off x="239434" y="5302928"/>
            <a:ext cx="11703749" cy="954107"/>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Nota-se que o modelo ARIMA obteve melhores resultados. Também é possível perceber que o agrupamento diário apresenta erros menores. Nesta modelagem tradicional, não fizemos tunning dos hiperparâmetros dos modelos, o que poderia ter melhorado os resultado. É bom ressaltar também que aqui estamos medindo apenas o erro, e não retorno financeiro. Nem sempre o modelo que apresenta o menor erro nas previsões será o mais lucrativo. É necessário fazer essa medição, também, e comparar as abordagens.</a:t>
            </a:r>
          </a:p>
        </p:txBody>
      </p:sp>
      <p:sp>
        <p:nvSpPr>
          <p:cNvPr id="2" name="Title Placeholder 1">
            <a:extLst>
              <a:ext uri="{FF2B5EF4-FFF2-40B4-BE49-F238E27FC236}">
                <a16:creationId xmlns:a16="http://schemas.microsoft.com/office/drawing/2014/main" id="{97F3B026-61F8-4ADD-98CD-D395A884E863}"/>
              </a:ext>
            </a:extLst>
          </p:cNvPr>
          <p:cNvSpPr txBox="1">
            <a:spLocks/>
          </p:cNvSpPr>
          <p:nvPr/>
        </p:nvSpPr>
        <p:spPr>
          <a:xfrm>
            <a:off x="3218575" y="915586"/>
            <a:ext cx="574546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2200" dirty="0">
                <a:solidFill>
                  <a:srgbClr val="434343"/>
                </a:solidFill>
                <a:latin typeface="Open Sans" panose="020B0604020202020204" charset="0"/>
                <a:ea typeface="Open Sans" panose="020B0604020202020204" charset="0"/>
                <a:cs typeface="Open Sans" panose="020B0604020202020204" charset="0"/>
              </a:rPr>
              <a:t>Resultados da Modelagem</a:t>
            </a:r>
            <a:endParaRPr kumimoji="0" lang="pt-BR" sz="2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3" name="Title Placeholder 1">
            <a:extLst>
              <a:ext uri="{FF2B5EF4-FFF2-40B4-BE49-F238E27FC236}">
                <a16:creationId xmlns:a16="http://schemas.microsoft.com/office/drawing/2014/main" id="{3F5868C9-1271-42B3-AE70-B5FBF3ECFB24}"/>
              </a:ext>
            </a:extLst>
          </p:cNvPr>
          <p:cNvSpPr txBox="1">
            <a:spLocks/>
          </p:cNvSpPr>
          <p:nvPr/>
        </p:nvSpPr>
        <p:spPr>
          <a:xfrm>
            <a:off x="3897342" y="161653"/>
            <a:ext cx="43879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6. Modelagem Tradicional</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graphicFrame>
        <p:nvGraphicFramePr>
          <p:cNvPr id="9" name="Tabela 8">
            <a:extLst>
              <a:ext uri="{FF2B5EF4-FFF2-40B4-BE49-F238E27FC236}">
                <a16:creationId xmlns:a16="http://schemas.microsoft.com/office/drawing/2014/main" id="{9DD6EF83-B22E-4F86-8094-816E9EBD569C}"/>
              </a:ext>
            </a:extLst>
          </p:cNvPr>
          <p:cNvGraphicFramePr>
            <a:graphicFrameLocks noGrp="1"/>
          </p:cNvGraphicFramePr>
          <p:nvPr>
            <p:extLst>
              <p:ext uri="{D42A27DB-BD31-4B8C-83A1-F6EECF244321}">
                <p14:modId xmlns:p14="http://schemas.microsoft.com/office/powerpoint/2010/main" val="416396858"/>
              </p:ext>
            </p:extLst>
          </p:nvPr>
        </p:nvGraphicFramePr>
        <p:xfrm>
          <a:off x="1484391" y="1763354"/>
          <a:ext cx="9213834" cy="3055532"/>
        </p:xfrm>
        <a:graphic>
          <a:graphicData uri="http://schemas.openxmlformats.org/drawingml/2006/table">
            <a:tbl>
              <a:tblPr/>
              <a:tblGrid>
                <a:gridCol w="1178539">
                  <a:extLst>
                    <a:ext uri="{9D8B030D-6E8A-4147-A177-3AD203B41FA5}">
                      <a16:colId xmlns:a16="http://schemas.microsoft.com/office/drawing/2014/main" val="2571059480"/>
                    </a:ext>
                  </a:extLst>
                </a:gridCol>
                <a:gridCol w="1109213">
                  <a:extLst>
                    <a:ext uri="{9D8B030D-6E8A-4147-A177-3AD203B41FA5}">
                      <a16:colId xmlns:a16="http://schemas.microsoft.com/office/drawing/2014/main" val="3100255400"/>
                    </a:ext>
                  </a:extLst>
                </a:gridCol>
                <a:gridCol w="1109213">
                  <a:extLst>
                    <a:ext uri="{9D8B030D-6E8A-4147-A177-3AD203B41FA5}">
                      <a16:colId xmlns:a16="http://schemas.microsoft.com/office/drawing/2014/main" val="366909455"/>
                    </a:ext>
                  </a:extLst>
                </a:gridCol>
                <a:gridCol w="1109213">
                  <a:extLst>
                    <a:ext uri="{9D8B030D-6E8A-4147-A177-3AD203B41FA5}">
                      <a16:colId xmlns:a16="http://schemas.microsoft.com/office/drawing/2014/main" val="3886941950"/>
                    </a:ext>
                  </a:extLst>
                </a:gridCol>
                <a:gridCol w="201478">
                  <a:extLst>
                    <a:ext uri="{9D8B030D-6E8A-4147-A177-3AD203B41FA5}">
                      <a16:colId xmlns:a16="http://schemas.microsoft.com/office/drawing/2014/main" val="2035239943"/>
                    </a:ext>
                  </a:extLst>
                </a:gridCol>
                <a:gridCol w="1178539">
                  <a:extLst>
                    <a:ext uri="{9D8B030D-6E8A-4147-A177-3AD203B41FA5}">
                      <a16:colId xmlns:a16="http://schemas.microsoft.com/office/drawing/2014/main" val="2796950688"/>
                    </a:ext>
                  </a:extLst>
                </a:gridCol>
                <a:gridCol w="1109213">
                  <a:extLst>
                    <a:ext uri="{9D8B030D-6E8A-4147-A177-3AD203B41FA5}">
                      <a16:colId xmlns:a16="http://schemas.microsoft.com/office/drawing/2014/main" val="1575293084"/>
                    </a:ext>
                  </a:extLst>
                </a:gridCol>
                <a:gridCol w="1109213">
                  <a:extLst>
                    <a:ext uri="{9D8B030D-6E8A-4147-A177-3AD203B41FA5}">
                      <a16:colId xmlns:a16="http://schemas.microsoft.com/office/drawing/2014/main" val="2174967677"/>
                    </a:ext>
                  </a:extLst>
                </a:gridCol>
                <a:gridCol w="1109213">
                  <a:extLst>
                    <a:ext uri="{9D8B030D-6E8A-4147-A177-3AD203B41FA5}">
                      <a16:colId xmlns:a16="http://schemas.microsoft.com/office/drawing/2014/main" val="3386919444"/>
                    </a:ext>
                  </a:extLst>
                </a:gridCol>
              </a:tblGrid>
              <a:tr h="212798">
                <a:tc>
                  <a:txBody>
                    <a:bodyPr/>
                    <a:lstStyle/>
                    <a:p>
                      <a:pPr algn="l" fontAlgn="ctr"/>
                      <a:r>
                        <a:rPr lang="pt-BR" sz="1100" b="0" i="0" u="none" strike="noStrike">
                          <a:solidFill>
                            <a:srgbClr val="000000"/>
                          </a:solidFill>
                          <a:effectLst/>
                          <a:latin typeface="Arial" panose="020B0604020202020204" pitchFamily="34" charset="0"/>
                        </a:rPr>
                        <a:t>ITUB4</a:t>
                      </a: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BBDC4</a:t>
                      </a: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900" b="0" i="0" u="none" strike="noStrike" dirty="0">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extLst>
                  <a:ext uri="{0D108BD9-81ED-4DB2-BD59-A6C34878D82A}">
                    <a16:rowId xmlns:a16="http://schemas.microsoft.com/office/drawing/2014/main" val="1555796041"/>
                  </a:ext>
                </a:extLst>
              </a:tr>
              <a:tr h="103670">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8147442"/>
                  </a:ext>
                </a:extLst>
              </a:tr>
              <a:tr h="212798">
                <a:tc>
                  <a:txBody>
                    <a:bodyPr/>
                    <a:lstStyle/>
                    <a:p>
                      <a:pPr algn="l" fontAlgn="ctr"/>
                      <a:r>
                        <a:rPr lang="pt-BR" sz="1100" b="0" i="0" u="none" strike="noStrike">
                          <a:solidFill>
                            <a:srgbClr val="000000"/>
                          </a:solidFill>
                          <a:effectLst/>
                          <a:latin typeface="Arial" panose="020B0604020202020204" pitchFamily="34" charset="0"/>
                        </a:rPr>
                        <a:t>Modelo</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RMSE_Diário</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RMSE_Semanal</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RMSE_Mensal</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Modelo</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RMSE_Diário</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RMSE_Semanal</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RMSE_Mensal</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3977482"/>
                  </a:ext>
                </a:extLst>
              </a:tr>
              <a:tr h="212798">
                <a:tc>
                  <a:txBody>
                    <a:bodyPr/>
                    <a:lstStyle/>
                    <a:p>
                      <a:pPr algn="l" fontAlgn="ctr"/>
                      <a:r>
                        <a:rPr lang="pt-BR" sz="1100" b="0" i="0" u="none" strike="noStrike">
                          <a:solidFill>
                            <a:srgbClr val="000000"/>
                          </a:solidFill>
                          <a:effectLst/>
                          <a:latin typeface="Arial" panose="020B0604020202020204" pitchFamily="34" charset="0"/>
                        </a:rPr>
                        <a:t>Baseline</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100" b="0" i="0" u="none" strike="noStrike">
                          <a:solidFill>
                            <a:srgbClr val="000000"/>
                          </a:solidFill>
                          <a:effectLst/>
                          <a:latin typeface="Arial" panose="020B0604020202020204" pitchFamily="34" charset="0"/>
                        </a:rPr>
                        <a:t>0,0234</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F8696B"/>
                    </a:solidFill>
                  </a:tcPr>
                </a:tc>
                <a:tc>
                  <a:txBody>
                    <a:bodyPr/>
                    <a:lstStyle/>
                    <a:p>
                      <a:pPr algn="ctr" fontAlgn="ctr"/>
                      <a:r>
                        <a:rPr lang="pt-BR" sz="1100" b="0" i="0" u="none" strike="noStrike">
                          <a:solidFill>
                            <a:srgbClr val="000000"/>
                          </a:solidFill>
                          <a:effectLst/>
                          <a:latin typeface="Arial" panose="020B0604020202020204" pitchFamily="34" charset="0"/>
                        </a:rPr>
                        <a:t>0,0234</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ctr" fontAlgn="ctr"/>
                      <a:r>
                        <a:rPr lang="pt-BR" sz="1100" b="0" i="0" u="none" strike="noStrike">
                          <a:solidFill>
                            <a:srgbClr val="000000"/>
                          </a:solidFill>
                          <a:effectLst/>
                          <a:latin typeface="Arial" panose="020B0604020202020204" pitchFamily="34" charset="0"/>
                        </a:rPr>
                        <a:t>0,0234</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Baseline</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100" b="0" i="0" u="none" strike="noStrike">
                          <a:solidFill>
                            <a:srgbClr val="000000"/>
                          </a:solidFill>
                          <a:effectLst/>
                          <a:latin typeface="Arial" panose="020B0604020202020204" pitchFamily="34" charset="0"/>
                        </a:rPr>
                        <a:t>0,0292</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F8696B"/>
                    </a:solidFill>
                  </a:tcPr>
                </a:tc>
                <a:tc>
                  <a:txBody>
                    <a:bodyPr/>
                    <a:lstStyle/>
                    <a:p>
                      <a:pPr algn="ctr" fontAlgn="ctr"/>
                      <a:r>
                        <a:rPr lang="pt-BR" sz="1100" b="0" i="0" u="none" strike="noStrike">
                          <a:solidFill>
                            <a:srgbClr val="000000"/>
                          </a:solidFill>
                          <a:effectLst/>
                          <a:latin typeface="Arial" panose="020B0604020202020204" pitchFamily="34" charset="0"/>
                        </a:rPr>
                        <a:t>0,0292</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ctr" fontAlgn="ctr"/>
                      <a:r>
                        <a:rPr lang="pt-BR" sz="1100" b="0" i="0" u="none" strike="noStrike">
                          <a:solidFill>
                            <a:srgbClr val="000000"/>
                          </a:solidFill>
                          <a:effectLst/>
                          <a:latin typeface="Arial" panose="020B0604020202020204" pitchFamily="34" charset="0"/>
                        </a:rPr>
                        <a:t>0,0292</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63BE7B"/>
                    </a:solidFill>
                  </a:tcPr>
                </a:tc>
                <a:extLst>
                  <a:ext uri="{0D108BD9-81ED-4DB2-BD59-A6C34878D82A}">
                    <a16:rowId xmlns:a16="http://schemas.microsoft.com/office/drawing/2014/main" val="3794410281"/>
                  </a:ext>
                </a:extLst>
              </a:tr>
              <a:tr h="212798">
                <a:tc>
                  <a:txBody>
                    <a:bodyPr/>
                    <a:lstStyle/>
                    <a:p>
                      <a:pPr algn="l" fontAlgn="ctr"/>
                      <a:r>
                        <a:rPr lang="pt-BR" sz="1100" b="0" i="0" u="none" strike="noStrike">
                          <a:solidFill>
                            <a:srgbClr val="000000"/>
                          </a:solidFill>
                          <a:effectLst/>
                          <a:latin typeface="Arial" panose="020B0604020202020204" pitchFamily="34" charset="0"/>
                        </a:rPr>
                        <a:t>ARIMA</a:t>
                      </a:r>
                    </a:p>
                  </a:txBody>
                  <a:tcPr marL="7419" marR="7419" marT="7419"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0,0213</a:t>
                      </a:r>
                    </a:p>
                  </a:txBody>
                  <a:tcPr marL="7419" marR="7419" marT="7419" marB="0" anchor="ctr">
                    <a:lnL>
                      <a:noFill/>
                    </a:lnL>
                    <a:lnR>
                      <a:noFill/>
                    </a:lnR>
                    <a:lnT>
                      <a:noFill/>
                    </a:lnT>
                    <a:lnB>
                      <a:noFill/>
                    </a:lnB>
                    <a:solidFill>
                      <a:srgbClr val="63BE7B"/>
                    </a:solidFill>
                  </a:tcPr>
                </a:tc>
                <a:tc>
                  <a:txBody>
                    <a:bodyPr/>
                    <a:lstStyle/>
                    <a:p>
                      <a:pPr algn="ctr" fontAlgn="ctr"/>
                      <a:r>
                        <a:rPr lang="pt-BR" sz="1100" b="0" i="0" u="none" strike="noStrike">
                          <a:solidFill>
                            <a:srgbClr val="000000"/>
                          </a:solidFill>
                          <a:effectLst/>
                          <a:latin typeface="Arial" panose="020B0604020202020204" pitchFamily="34" charset="0"/>
                        </a:rPr>
                        <a:t>0,0446</a:t>
                      </a:r>
                    </a:p>
                  </a:txBody>
                  <a:tcPr marL="7419" marR="7419" marT="7419" marB="0" anchor="ctr">
                    <a:lnL>
                      <a:noFill/>
                    </a:lnL>
                    <a:lnR>
                      <a:noFill/>
                    </a:lnR>
                    <a:lnT>
                      <a:noFill/>
                    </a:lnT>
                    <a:lnB>
                      <a:noFill/>
                    </a:lnB>
                    <a:solidFill>
                      <a:srgbClr val="F8696B"/>
                    </a:solidFill>
                  </a:tcPr>
                </a:tc>
                <a:tc>
                  <a:txBody>
                    <a:bodyPr/>
                    <a:lstStyle/>
                    <a:p>
                      <a:pPr algn="ctr" fontAlgn="ctr"/>
                      <a:r>
                        <a:rPr lang="pt-BR" sz="1100" b="0" i="0" u="none" strike="noStrike">
                          <a:solidFill>
                            <a:srgbClr val="000000"/>
                          </a:solidFill>
                          <a:effectLst/>
                          <a:latin typeface="Arial" panose="020B0604020202020204" pitchFamily="34" charset="0"/>
                        </a:rPr>
                        <a:t>0,0890</a:t>
                      </a:r>
                    </a:p>
                  </a:txBody>
                  <a:tcPr marL="7419" marR="7419" marT="7419" marB="0" anchor="ctr">
                    <a:lnL>
                      <a:noFill/>
                    </a:lnL>
                    <a:lnR>
                      <a:noFill/>
                    </a:lnR>
                    <a:lnT>
                      <a:noFill/>
                    </a:lnT>
                    <a:lnB>
                      <a:noFill/>
                    </a:lnB>
                    <a:solidFill>
                      <a:srgbClr val="FDEA83"/>
                    </a:solidFill>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ARIMA</a:t>
                      </a:r>
                    </a:p>
                  </a:txBody>
                  <a:tcPr marL="7419" marR="7419" marT="7419"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0,0247</a:t>
                      </a:r>
                    </a:p>
                  </a:txBody>
                  <a:tcPr marL="7419" marR="7419" marT="7419" marB="0" anchor="ctr">
                    <a:lnL>
                      <a:noFill/>
                    </a:lnL>
                    <a:lnR>
                      <a:noFill/>
                    </a:lnR>
                    <a:lnT>
                      <a:noFill/>
                    </a:lnT>
                    <a:lnB>
                      <a:noFill/>
                    </a:lnB>
                    <a:solidFill>
                      <a:srgbClr val="89C97D"/>
                    </a:solidFill>
                  </a:tcPr>
                </a:tc>
                <a:tc>
                  <a:txBody>
                    <a:bodyPr/>
                    <a:lstStyle/>
                    <a:p>
                      <a:pPr algn="ctr" fontAlgn="ctr"/>
                      <a:r>
                        <a:rPr lang="pt-BR" sz="1100" b="0" i="0" u="none" strike="noStrike">
                          <a:solidFill>
                            <a:srgbClr val="000000"/>
                          </a:solidFill>
                          <a:effectLst/>
                          <a:latin typeface="Arial" panose="020B0604020202020204" pitchFamily="34" charset="0"/>
                        </a:rPr>
                        <a:t>0,0494</a:t>
                      </a:r>
                    </a:p>
                  </a:txBody>
                  <a:tcPr marL="7419" marR="7419" marT="7419" marB="0" anchor="ctr">
                    <a:lnL>
                      <a:noFill/>
                    </a:lnL>
                    <a:lnR>
                      <a:noFill/>
                    </a:lnR>
                    <a:lnT>
                      <a:noFill/>
                    </a:lnT>
                    <a:lnB>
                      <a:noFill/>
                    </a:lnB>
                    <a:solidFill>
                      <a:srgbClr val="FAE983"/>
                    </a:solidFill>
                  </a:tcPr>
                </a:tc>
                <a:tc>
                  <a:txBody>
                    <a:bodyPr/>
                    <a:lstStyle/>
                    <a:p>
                      <a:pPr algn="ctr" fontAlgn="ctr"/>
                      <a:r>
                        <a:rPr lang="pt-BR" sz="1100" b="0" i="0" u="none" strike="noStrike">
                          <a:solidFill>
                            <a:srgbClr val="000000"/>
                          </a:solidFill>
                          <a:effectLst/>
                          <a:latin typeface="Arial" panose="020B0604020202020204" pitchFamily="34" charset="0"/>
                        </a:rPr>
                        <a:t>0,1051</a:t>
                      </a:r>
                    </a:p>
                  </a:txBody>
                  <a:tcPr marL="7419" marR="7419" marT="7419" marB="0" anchor="ctr">
                    <a:lnL>
                      <a:noFill/>
                    </a:lnL>
                    <a:lnR>
                      <a:noFill/>
                    </a:lnR>
                    <a:lnT>
                      <a:noFill/>
                    </a:lnT>
                    <a:lnB>
                      <a:noFill/>
                    </a:lnB>
                    <a:solidFill>
                      <a:srgbClr val="FEEA83"/>
                    </a:solidFill>
                  </a:tcPr>
                </a:tc>
                <a:extLst>
                  <a:ext uri="{0D108BD9-81ED-4DB2-BD59-A6C34878D82A}">
                    <a16:rowId xmlns:a16="http://schemas.microsoft.com/office/drawing/2014/main" val="2985300074"/>
                  </a:ext>
                </a:extLst>
              </a:tr>
              <a:tr h="212798">
                <a:tc>
                  <a:txBody>
                    <a:bodyPr/>
                    <a:lstStyle/>
                    <a:p>
                      <a:pPr algn="l" fontAlgn="ctr"/>
                      <a:r>
                        <a:rPr lang="pt-BR" sz="1100" b="0" i="0" u="none" strike="noStrike" dirty="0">
                          <a:solidFill>
                            <a:srgbClr val="000000"/>
                          </a:solidFill>
                          <a:effectLst/>
                          <a:latin typeface="Arial" panose="020B0604020202020204" pitchFamily="34" charset="0"/>
                        </a:rPr>
                        <a:t>Linear Regression</a:t>
                      </a:r>
                    </a:p>
                  </a:txBody>
                  <a:tcPr marL="7419" marR="7419" marT="7419"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0,0214</a:t>
                      </a:r>
                    </a:p>
                  </a:txBody>
                  <a:tcPr marL="7419" marR="7419" marT="7419" marB="0" anchor="ctr">
                    <a:lnL>
                      <a:noFill/>
                    </a:lnL>
                    <a:lnR>
                      <a:noFill/>
                    </a:lnR>
                    <a:lnT>
                      <a:noFill/>
                    </a:lnT>
                    <a:lnB>
                      <a:noFill/>
                    </a:lnB>
                    <a:solidFill>
                      <a:srgbClr val="7EC67C"/>
                    </a:solidFill>
                  </a:tcPr>
                </a:tc>
                <a:tc>
                  <a:txBody>
                    <a:bodyPr/>
                    <a:lstStyle/>
                    <a:p>
                      <a:pPr algn="ctr" fontAlgn="ctr"/>
                      <a:r>
                        <a:rPr lang="pt-BR" sz="1100" b="0" i="0" u="none" strike="noStrike">
                          <a:solidFill>
                            <a:srgbClr val="000000"/>
                          </a:solidFill>
                          <a:effectLst/>
                          <a:latin typeface="Arial" panose="020B0604020202020204" pitchFamily="34" charset="0"/>
                        </a:rPr>
                        <a:t>0,0446</a:t>
                      </a:r>
                    </a:p>
                  </a:txBody>
                  <a:tcPr marL="7419" marR="7419" marT="7419" marB="0" anchor="ctr">
                    <a:lnL>
                      <a:noFill/>
                    </a:lnL>
                    <a:lnR>
                      <a:noFill/>
                    </a:lnR>
                    <a:lnT>
                      <a:noFill/>
                    </a:lnT>
                    <a:lnB>
                      <a:noFill/>
                    </a:lnB>
                    <a:solidFill>
                      <a:srgbClr val="FA8C72"/>
                    </a:solidFill>
                  </a:tcPr>
                </a:tc>
                <a:tc>
                  <a:txBody>
                    <a:bodyPr/>
                    <a:lstStyle/>
                    <a:p>
                      <a:pPr algn="ctr" fontAlgn="ctr"/>
                      <a:r>
                        <a:rPr lang="pt-BR" sz="1100" b="0" i="0" u="none" strike="noStrike">
                          <a:solidFill>
                            <a:srgbClr val="000000"/>
                          </a:solidFill>
                          <a:effectLst/>
                          <a:latin typeface="Arial" panose="020B0604020202020204" pitchFamily="34" charset="0"/>
                        </a:rPr>
                        <a:t>0,0928</a:t>
                      </a:r>
                    </a:p>
                  </a:txBody>
                  <a:tcPr marL="7419" marR="7419" marT="7419" marB="0" anchor="ctr">
                    <a:lnL>
                      <a:noFill/>
                    </a:lnL>
                    <a:lnR>
                      <a:noFill/>
                    </a:lnR>
                    <a:lnT>
                      <a:noFill/>
                    </a:lnT>
                    <a:lnB>
                      <a:noFill/>
                    </a:lnB>
                    <a:solidFill>
                      <a:srgbClr val="F8696B"/>
                    </a:solidFill>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r>
                        <a:rPr lang="pt-BR" sz="1100" b="0" i="0" u="none" strike="noStrike" dirty="0">
                          <a:solidFill>
                            <a:srgbClr val="000000"/>
                          </a:solidFill>
                          <a:effectLst/>
                          <a:latin typeface="Arial" panose="020B0604020202020204" pitchFamily="34" charset="0"/>
                        </a:rPr>
                        <a:t>Linear Regression</a:t>
                      </a:r>
                    </a:p>
                  </a:txBody>
                  <a:tcPr marL="7419" marR="7419" marT="7419"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0,0246</a:t>
                      </a:r>
                    </a:p>
                  </a:txBody>
                  <a:tcPr marL="7419" marR="7419" marT="7419" marB="0" anchor="ctr">
                    <a:lnL>
                      <a:noFill/>
                    </a:lnL>
                    <a:lnR>
                      <a:noFill/>
                    </a:lnR>
                    <a:lnT>
                      <a:noFill/>
                    </a:lnT>
                    <a:lnB>
                      <a:noFill/>
                    </a:lnB>
                    <a:solidFill>
                      <a:srgbClr val="63BE7B"/>
                    </a:solidFill>
                  </a:tcPr>
                </a:tc>
                <a:tc>
                  <a:txBody>
                    <a:bodyPr/>
                    <a:lstStyle/>
                    <a:p>
                      <a:pPr algn="ctr" fontAlgn="ctr"/>
                      <a:r>
                        <a:rPr lang="pt-BR" sz="1100" b="0" i="0" u="none" strike="noStrike">
                          <a:solidFill>
                            <a:srgbClr val="000000"/>
                          </a:solidFill>
                          <a:effectLst/>
                          <a:latin typeface="Arial" panose="020B0604020202020204" pitchFamily="34" charset="0"/>
                        </a:rPr>
                        <a:t>0,0505</a:t>
                      </a:r>
                    </a:p>
                  </a:txBody>
                  <a:tcPr marL="7419" marR="7419" marT="7419" marB="0" anchor="ctr">
                    <a:lnL>
                      <a:noFill/>
                    </a:lnL>
                    <a:lnR>
                      <a:noFill/>
                    </a:lnR>
                    <a:lnT>
                      <a:noFill/>
                    </a:lnT>
                    <a:lnB>
                      <a:noFill/>
                    </a:lnB>
                    <a:solidFill>
                      <a:srgbClr val="FFE383"/>
                    </a:solidFill>
                  </a:tcPr>
                </a:tc>
                <a:tc>
                  <a:txBody>
                    <a:bodyPr/>
                    <a:lstStyle/>
                    <a:p>
                      <a:pPr algn="ctr" fontAlgn="ctr"/>
                      <a:r>
                        <a:rPr lang="pt-BR" sz="1100" b="0" i="0" u="none" strike="noStrike">
                          <a:solidFill>
                            <a:srgbClr val="000000"/>
                          </a:solidFill>
                          <a:effectLst/>
                          <a:latin typeface="Arial" panose="020B0604020202020204" pitchFamily="34" charset="0"/>
                        </a:rPr>
                        <a:t>0,1061</a:t>
                      </a:r>
                    </a:p>
                  </a:txBody>
                  <a:tcPr marL="7419" marR="7419" marT="7419" marB="0" anchor="ctr">
                    <a:lnL>
                      <a:noFill/>
                    </a:lnL>
                    <a:lnR>
                      <a:noFill/>
                    </a:lnR>
                    <a:lnT>
                      <a:noFill/>
                    </a:lnT>
                    <a:lnB>
                      <a:noFill/>
                    </a:lnB>
                    <a:solidFill>
                      <a:srgbClr val="F8696B"/>
                    </a:solidFill>
                  </a:tcPr>
                </a:tc>
                <a:extLst>
                  <a:ext uri="{0D108BD9-81ED-4DB2-BD59-A6C34878D82A}">
                    <a16:rowId xmlns:a16="http://schemas.microsoft.com/office/drawing/2014/main" val="896256238"/>
                  </a:ext>
                </a:extLst>
              </a:tr>
              <a:tr h="212798">
                <a:tc>
                  <a:txBody>
                    <a:bodyPr/>
                    <a:lstStyle/>
                    <a:p>
                      <a:pPr algn="l" fontAlgn="ctr"/>
                      <a:r>
                        <a:rPr lang="pt-BR" sz="1100" b="0" i="0" u="none" strike="noStrike" dirty="0">
                          <a:solidFill>
                            <a:srgbClr val="000000"/>
                          </a:solidFill>
                          <a:effectLst/>
                          <a:latin typeface="Arial" panose="020B0604020202020204" pitchFamily="34" charset="0"/>
                        </a:rPr>
                        <a:t>Random Forest</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0,0217</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rgbClr val="FFDE82"/>
                    </a:solidFill>
                  </a:tcPr>
                </a:tc>
                <a:tc>
                  <a:txBody>
                    <a:bodyPr/>
                    <a:lstStyle/>
                    <a:p>
                      <a:pPr algn="ctr" fontAlgn="ctr"/>
                      <a:r>
                        <a:rPr lang="pt-BR" sz="1100" b="0" i="0" u="none" strike="noStrike">
                          <a:solidFill>
                            <a:srgbClr val="000000"/>
                          </a:solidFill>
                          <a:effectLst/>
                          <a:latin typeface="Arial" panose="020B0604020202020204" pitchFamily="34" charset="0"/>
                        </a:rPr>
                        <a:t>0,0446</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rgbClr val="FEEA83"/>
                    </a:solidFill>
                  </a:tcPr>
                </a:tc>
                <a:tc>
                  <a:txBody>
                    <a:bodyPr/>
                    <a:lstStyle/>
                    <a:p>
                      <a:pPr algn="ctr" fontAlgn="ctr"/>
                      <a:r>
                        <a:rPr lang="pt-BR" sz="1100" b="0" i="0" u="none" strike="noStrike">
                          <a:solidFill>
                            <a:srgbClr val="000000"/>
                          </a:solidFill>
                          <a:effectLst/>
                          <a:latin typeface="Arial" panose="020B0604020202020204" pitchFamily="34" charset="0"/>
                        </a:rPr>
                        <a:t>0,0903</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rgbClr val="FED380"/>
                    </a:solidFill>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r>
                        <a:rPr lang="pt-BR" sz="1100" b="0" i="0" u="none" strike="noStrike" dirty="0">
                          <a:solidFill>
                            <a:srgbClr val="000000"/>
                          </a:solidFill>
                          <a:effectLst/>
                          <a:latin typeface="Arial" panose="020B0604020202020204" pitchFamily="34" charset="0"/>
                        </a:rPr>
                        <a:t>Random Forest</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0,0249</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rgbClr val="FFE784"/>
                    </a:solidFill>
                  </a:tcPr>
                </a:tc>
                <a:tc>
                  <a:txBody>
                    <a:bodyPr/>
                    <a:lstStyle/>
                    <a:p>
                      <a:pPr algn="ctr" fontAlgn="ctr"/>
                      <a:r>
                        <a:rPr lang="pt-BR" sz="1100" b="0" i="0" u="none" strike="noStrike">
                          <a:solidFill>
                            <a:srgbClr val="000000"/>
                          </a:solidFill>
                          <a:effectLst/>
                          <a:latin typeface="Arial" panose="020B0604020202020204" pitchFamily="34" charset="0"/>
                        </a:rPr>
                        <a:t>0,0585</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pt-BR" sz="1100" b="0" i="0" u="none" strike="noStrike">
                          <a:solidFill>
                            <a:srgbClr val="000000"/>
                          </a:solidFill>
                          <a:effectLst/>
                          <a:latin typeface="Arial" panose="020B0604020202020204" pitchFamily="34" charset="0"/>
                        </a:rPr>
                        <a:t>0,1055</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rgbClr val="FECA7E"/>
                    </a:solidFill>
                  </a:tcPr>
                </a:tc>
                <a:extLst>
                  <a:ext uri="{0D108BD9-81ED-4DB2-BD59-A6C34878D82A}">
                    <a16:rowId xmlns:a16="http://schemas.microsoft.com/office/drawing/2014/main" val="3372969712"/>
                  </a:ext>
                </a:extLst>
              </a:tr>
              <a:tr h="212798">
                <a:tc>
                  <a:txBody>
                    <a:bodyPr/>
                    <a:lstStyle/>
                    <a:p>
                      <a:pPr algn="ctr" fontAlgn="ctr"/>
                      <a:endParaRPr lang="pt-BR" sz="1100" b="0" i="0" u="none" strike="noStrike">
                        <a:solidFill>
                          <a:srgbClr val="02BAB1"/>
                        </a:solidFill>
                        <a:effectLst/>
                        <a:latin typeface="Calibri" panose="020F0502020204030204" pitchFamily="34" charset="0"/>
                      </a:endParaRP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2BAB1"/>
                        </a:solidFill>
                        <a:effectLst/>
                        <a:latin typeface="Calibri" panose="020F0502020204030204" pitchFamily="34" charset="0"/>
                      </a:endParaRP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2BAB1"/>
                        </a:solidFill>
                        <a:effectLst/>
                        <a:latin typeface="Calibri" panose="020F0502020204030204" pitchFamily="34" charset="0"/>
                      </a:endParaRP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2BAB1"/>
                        </a:solidFill>
                        <a:effectLst/>
                        <a:latin typeface="Calibri" panose="020F0502020204030204" pitchFamily="34" charset="0"/>
                      </a:endParaRP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ctr" fontAlgn="ctr"/>
                      <a:endParaRPr lang="pt-BR" sz="1100" b="0" i="0" u="none" strike="noStrike">
                        <a:solidFill>
                          <a:srgbClr val="02BAB1"/>
                        </a:solidFill>
                        <a:effectLst/>
                        <a:latin typeface="Calibri" panose="020F0502020204030204" pitchFamily="34" charset="0"/>
                      </a:endParaRP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2BAB1"/>
                        </a:solidFill>
                        <a:effectLst/>
                        <a:latin typeface="Calibri" panose="020F0502020204030204" pitchFamily="34" charset="0"/>
                      </a:endParaRP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2BAB1"/>
                        </a:solidFill>
                        <a:effectLst/>
                        <a:latin typeface="Calibri" panose="020F0502020204030204" pitchFamily="34" charset="0"/>
                      </a:endParaRP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2BAB1"/>
                        </a:solidFill>
                        <a:effectLst/>
                        <a:latin typeface="Calibri" panose="020F0502020204030204" pitchFamily="34" charset="0"/>
                      </a:endParaRP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101561538"/>
                  </a:ext>
                </a:extLst>
              </a:tr>
              <a:tr h="212798">
                <a:tc>
                  <a:txBody>
                    <a:bodyPr/>
                    <a:lstStyle/>
                    <a:p>
                      <a:pPr algn="l" fontAlgn="ctr"/>
                      <a:r>
                        <a:rPr lang="pt-BR" sz="1100" b="0" i="0" u="none" strike="noStrike">
                          <a:solidFill>
                            <a:srgbClr val="000000"/>
                          </a:solidFill>
                          <a:effectLst/>
                          <a:latin typeface="Arial" panose="020B0604020202020204" pitchFamily="34" charset="0"/>
                        </a:rPr>
                        <a:t>BBAS3</a:t>
                      </a: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SANB11</a:t>
                      </a: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extLst>
                  <a:ext uri="{0D108BD9-81ED-4DB2-BD59-A6C34878D82A}">
                    <a16:rowId xmlns:a16="http://schemas.microsoft.com/office/drawing/2014/main" val="2173739639"/>
                  </a:ext>
                </a:extLst>
              </a:tr>
              <a:tr h="103670">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360962"/>
                  </a:ext>
                </a:extLst>
              </a:tr>
              <a:tr h="212798">
                <a:tc>
                  <a:txBody>
                    <a:bodyPr/>
                    <a:lstStyle/>
                    <a:p>
                      <a:pPr algn="l" fontAlgn="ctr"/>
                      <a:r>
                        <a:rPr lang="pt-BR" sz="1100" b="0" i="0" u="none" strike="noStrike">
                          <a:solidFill>
                            <a:srgbClr val="000000"/>
                          </a:solidFill>
                          <a:effectLst/>
                          <a:latin typeface="Arial" panose="020B0604020202020204" pitchFamily="34" charset="0"/>
                        </a:rPr>
                        <a:t>Modelo</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RMSE_Diário</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RMSE_Semanal</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RMSE_Mensal</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Modelo</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RMSE_Diário</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RMSE_Semanal</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RMSE_Mensal</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9518672"/>
                  </a:ext>
                </a:extLst>
              </a:tr>
              <a:tr h="212798">
                <a:tc>
                  <a:txBody>
                    <a:bodyPr/>
                    <a:lstStyle/>
                    <a:p>
                      <a:pPr algn="l" fontAlgn="ctr"/>
                      <a:r>
                        <a:rPr lang="pt-BR" sz="1100" b="0" i="0" u="none" strike="noStrike">
                          <a:solidFill>
                            <a:srgbClr val="000000"/>
                          </a:solidFill>
                          <a:effectLst/>
                          <a:latin typeface="Arial" panose="020B0604020202020204" pitchFamily="34" charset="0"/>
                        </a:rPr>
                        <a:t>Baseline</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100" b="0" i="0" u="none" strike="noStrike">
                          <a:solidFill>
                            <a:srgbClr val="000000"/>
                          </a:solidFill>
                          <a:effectLst/>
                          <a:latin typeface="Arial" panose="020B0604020202020204" pitchFamily="34" charset="0"/>
                        </a:rPr>
                        <a:t>0,0308</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FFE182"/>
                    </a:solidFill>
                  </a:tcPr>
                </a:tc>
                <a:tc>
                  <a:txBody>
                    <a:bodyPr/>
                    <a:lstStyle/>
                    <a:p>
                      <a:pPr algn="ctr" fontAlgn="ctr"/>
                      <a:r>
                        <a:rPr lang="pt-BR" sz="1100" b="0" i="0" u="none" strike="noStrike">
                          <a:solidFill>
                            <a:srgbClr val="000000"/>
                          </a:solidFill>
                          <a:effectLst/>
                          <a:latin typeface="Arial" panose="020B0604020202020204" pitchFamily="34" charset="0"/>
                        </a:rPr>
                        <a:t>0,0308</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ctr" fontAlgn="ctr"/>
                      <a:r>
                        <a:rPr lang="pt-BR" sz="1100" b="0" i="0" u="none" strike="noStrike">
                          <a:solidFill>
                            <a:srgbClr val="000000"/>
                          </a:solidFill>
                          <a:effectLst/>
                          <a:latin typeface="Arial" panose="020B0604020202020204" pitchFamily="34" charset="0"/>
                        </a:rPr>
                        <a:t>0,0308</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66BF7B"/>
                    </a:solidFill>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Baseline</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100" b="0" i="0" u="none" strike="noStrike">
                          <a:solidFill>
                            <a:srgbClr val="000000"/>
                          </a:solidFill>
                          <a:effectLst/>
                          <a:latin typeface="Arial" panose="020B0604020202020204" pitchFamily="34" charset="0"/>
                        </a:rPr>
                        <a:t>0,0263</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F8696B"/>
                    </a:solidFill>
                  </a:tcPr>
                </a:tc>
                <a:tc>
                  <a:txBody>
                    <a:bodyPr/>
                    <a:lstStyle/>
                    <a:p>
                      <a:pPr algn="ctr" fontAlgn="ctr"/>
                      <a:r>
                        <a:rPr lang="pt-BR" sz="1100" b="0" i="0" u="none" strike="noStrike">
                          <a:solidFill>
                            <a:srgbClr val="000000"/>
                          </a:solidFill>
                          <a:effectLst/>
                          <a:latin typeface="Arial" panose="020B0604020202020204" pitchFamily="34" charset="0"/>
                        </a:rPr>
                        <a:t>0,0263</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ctr" fontAlgn="ctr"/>
                      <a:r>
                        <a:rPr lang="pt-BR" sz="1100" b="0" i="0" u="none" strike="noStrike">
                          <a:solidFill>
                            <a:srgbClr val="000000"/>
                          </a:solidFill>
                          <a:effectLst/>
                          <a:latin typeface="Arial" panose="020B0604020202020204" pitchFamily="34" charset="0"/>
                        </a:rPr>
                        <a:t>0,0263</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63BE7B"/>
                    </a:solidFill>
                  </a:tcPr>
                </a:tc>
                <a:extLst>
                  <a:ext uri="{0D108BD9-81ED-4DB2-BD59-A6C34878D82A}">
                    <a16:rowId xmlns:a16="http://schemas.microsoft.com/office/drawing/2014/main" val="1148204698"/>
                  </a:ext>
                </a:extLst>
              </a:tr>
              <a:tr h="212798">
                <a:tc>
                  <a:txBody>
                    <a:bodyPr/>
                    <a:lstStyle/>
                    <a:p>
                      <a:pPr algn="l" fontAlgn="ctr"/>
                      <a:r>
                        <a:rPr lang="pt-BR" sz="1100" b="0" i="0" u="none" strike="noStrike">
                          <a:solidFill>
                            <a:srgbClr val="000000"/>
                          </a:solidFill>
                          <a:effectLst/>
                          <a:latin typeface="Arial" panose="020B0604020202020204" pitchFamily="34" charset="0"/>
                        </a:rPr>
                        <a:t>ARIMA</a:t>
                      </a:r>
                    </a:p>
                  </a:txBody>
                  <a:tcPr marL="7419" marR="7419" marT="7419"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0,0303</a:t>
                      </a:r>
                    </a:p>
                  </a:txBody>
                  <a:tcPr marL="7419" marR="7419" marT="7419" marB="0" anchor="ctr">
                    <a:lnL>
                      <a:noFill/>
                    </a:lnL>
                    <a:lnR>
                      <a:noFill/>
                    </a:lnR>
                    <a:lnT>
                      <a:noFill/>
                    </a:lnT>
                    <a:lnB>
                      <a:noFill/>
                    </a:lnB>
                    <a:solidFill>
                      <a:srgbClr val="63BE7B"/>
                    </a:solidFill>
                  </a:tcPr>
                </a:tc>
                <a:tc>
                  <a:txBody>
                    <a:bodyPr/>
                    <a:lstStyle/>
                    <a:p>
                      <a:pPr algn="ctr" fontAlgn="ctr"/>
                      <a:r>
                        <a:rPr lang="pt-BR" sz="1100" b="0" i="0" u="none" strike="noStrike">
                          <a:solidFill>
                            <a:srgbClr val="000000"/>
                          </a:solidFill>
                          <a:effectLst/>
                          <a:latin typeface="Arial" panose="020B0604020202020204" pitchFamily="34" charset="0"/>
                        </a:rPr>
                        <a:t>0,0677</a:t>
                      </a:r>
                    </a:p>
                  </a:txBody>
                  <a:tcPr marL="7419" marR="7419" marT="7419" marB="0" anchor="ctr">
                    <a:lnL>
                      <a:noFill/>
                    </a:lnL>
                    <a:lnR>
                      <a:noFill/>
                    </a:lnR>
                    <a:lnT>
                      <a:noFill/>
                    </a:lnT>
                    <a:lnB>
                      <a:noFill/>
                    </a:lnB>
                    <a:solidFill>
                      <a:srgbClr val="FCEA83"/>
                    </a:solidFill>
                  </a:tcPr>
                </a:tc>
                <a:tc>
                  <a:txBody>
                    <a:bodyPr/>
                    <a:lstStyle/>
                    <a:p>
                      <a:pPr algn="ctr" fontAlgn="ctr"/>
                      <a:r>
                        <a:rPr lang="pt-BR" sz="1100" b="0" i="0" u="none" strike="noStrike">
                          <a:solidFill>
                            <a:srgbClr val="000000"/>
                          </a:solidFill>
                          <a:effectLst/>
                          <a:latin typeface="Arial" panose="020B0604020202020204" pitchFamily="34" charset="0"/>
                        </a:rPr>
                        <a:t>0,1401</a:t>
                      </a:r>
                    </a:p>
                  </a:txBody>
                  <a:tcPr marL="7419" marR="7419" marT="7419" marB="0" anchor="ctr">
                    <a:lnL>
                      <a:noFill/>
                    </a:lnL>
                    <a:lnR>
                      <a:noFill/>
                    </a:lnR>
                    <a:lnT>
                      <a:noFill/>
                    </a:lnT>
                    <a:lnB>
                      <a:noFill/>
                    </a:lnB>
                    <a:solidFill>
                      <a:srgbClr val="F9766E"/>
                    </a:solidFill>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ARIMA</a:t>
                      </a:r>
                    </a:p>
                  </a:txBody>
                  <a:tcPr marL="7419" marR="7419" marT="7419"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0,0240</a:t>
                      </a:r>
                    </a:p>
                  </a:txBody>
                  <a:tcPr marL="7419" marR="7419" marT="7419" marB="0" anchor="ctr">
                    <a:lnL>
                      <a:noFill/>
                    </a:lnL>
                    <a:lnR>
                      <a:noFill/>
                    </a:lnR>
                    <a:lnT>
                      <a:noFill/>
                    </a:lnT>
                    <a:lnB>
                      <a:noFill/>
                    </a:lnB>
                    <a:solidFill>
                      <a:srgbClr val="FFEA84"/>
                    </a:solidFill>
                  </a:tcPr>
                </a:tc>
                <a:tc>
                  <a:txBody>
                    <a:bodyPr/>
                    <a:lstStyle/>
                    <a:p>
                      <a:pPr algn="ctr" fontAlgn="ctr"/>
                      <a:r>
                        <a:rPr lang="pt-BR" sz="1100" b="0" i="0" u="none" strike="noStrike">
                          <a:solidFill>
                            <a:srgbClr val="000000"/>
                          </a:solidFill>
                          <a:effectLst/>
                          <a:latin typeface="Arial" panose="020B0604020202020204" pitchFamily="34" charset="0"/>
                        </a:rPr>
                        <a:t>0,0515</a:t>
                      </a:r>
                    </a:p>
                  </a:txBody>
                  <a:tcPr marL="7419" marR="7419" marT="7419" marB="0" anchor="ctr">
                    <a:lnL>
                      <a:noFill/>
                    </a:lnL>
                    <a:lnR>
                      <a:noFill/>
                    </a:lnR>
                    <a:lnT>
                      <a:noFill/>
                    </a:lnT>
                    <a:lnB>
                      <a:noFill/>
                    </a:lnB>
                    <a:solidFill>
                      <a:srgbClr val="FDEA83"/>
                    </a:solidFill>
                  </a:tcPr>
                </a:tc>
                <a:tc>
                  <a:txBody>
                    <a:bodyPr/>
                    <a:lstStyle/>
                    <a:p>
                      <a:pPr algn="ctr" fontAlgn="ctr"/>
                      <a:r>
                        <a:rPr lang="pt-BR" sz="1100" b="0" i="0" u="none" strike="noStrike">
                          <a:solidFill>
                            <a:srgbClr val="000000"/>
                          </a:solidFill>
                          <a:effectLst/>
                          <a:latin typeface="Arial" panose="020B0604020202020204" pitchFamily="34" charset="0"/>
                        </a:rPr>
                        <a:t>0,1037</a:t>
                      </a:r>
                    </a:p>
                  </a:txBody>
                  <a:tcPr marL="7419" marR="7419" marT="7419" marB="0" anchor="ctr">
                    <a:lnL>
                      <a:noFill/>
                    </a:lnL>
                    <a:lnR>
                      <a:noFill/>
                    </a:lnR>
                    <a:lnT>
                      <a:noFill/>
                    </a:lnT>
                    <a:lnB>
                      <a:noFill/>
                    </a:lnB>
                    <a:solidFill>
                      <a:srgbClr val="F5E883"/>
                    </a:solidFill>
                  </a:tcPr>
                </a:tc>
                <a:extLst>
                  <a:ext uri="{0D108BD9-81ED-4DB2-BD59-A6C34878D82A}">
                    <a16:rowId xmlns:a16="http://schemas.microsoft.com/office/drawing/2014/main" val="2311160036"/>
                  </a:ext>
                </a:extLst>
              </a:tr>
              <a:tr h="212798">
                <a:tc>
                  <a:txBody>
                    <a:bodyPr/>
                    <a:lstStyle/>
                    <a:p>
                      <a:pPr algn="l" fontAlgn="ctr"/>
                      <a:r>
                        <a:rPr lang="pt-BR" sz="1100" b="0" i="0" u="none" strike="noStrike" dirty="0">
                          <a:solidFill>
                            <a:srgbClr val="000000"/>
                          </a:solidFill>
                          <a:effectLst/>
                          <a:latin typeface="Arial" panose="020B0604020202020204" pitchFamily="34" charset="0"/>
                        </a:rPr>
                        <a:t>Linear Regression</a:t>
                      </a:r>
                    </a:p>
                  </a:txBody>
                  <a:tcPr marL="7419" marR="7419" marT="7419"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0,0305</a:t>
                      </a:r>
                    </a:p>
                  </a:txBody>
                  <a:tcPr marL="7419" marR="7419" marT="7419" marB="0" anchor="ctr">
                    <a:lnL>
                      <a:noFill/>
                    </a:lnL>
                    <a:lnR>
                      <a:noFill/>
                    </a:lnR>
                    <a:lnT>
                      <a:noFill/>
                    </a:lnT>
                    <a:lnB>
                      <a:noFill/>
                    </a:lnB>
                    <a:solidFill>
                      <a:srgbClr val="B9D67F"/>
                    </a:solidFill>
                  </a:tcPr>
                </a:tc>
                <a:tc>
                  <a:txBody>
                    <a:bodyPr/>
                    <a:lstStyle/>
                    <a:p>
                      <a:pPr algn="ctr" fontAlgn="ctr"/>
                      <a:r>
                        <a:rPr lang="pt-BR" sz="1100" b="0" i="0" u="none" strike="noStrike">
                          <a:solidFill>
                            <a:srgbClr val="000000"/>
                          </a:solidFill>
                          <a:effectLst/>
                          <a:latin typeface="Arial" panose="020B0604020202020204" pitchFamily="34" charset="0"/>
                        </a:rPr>
                        <a:t>0,0689</a:t>
                      </a:r>
                    </a:p>
                  </a:txBody>
                  <a:tcPr marL="7419" marR="7419" marT="7419" marB="0" anchor="ctr">
                    <a:lnL>
                      <a:noFill/>
                    </a:lnL>
                    <a:lnR>
                      <a:noFill/>
                    </a:lnR>
                    <a:lnT>
                      <a:noFill/>
                    </a:lnT>
                    <a:lnB>
                      <a:noFill/>
                    </a:lnB>
                    <a:solidFill>
                      <a:srgbClr val="FDB87B"/>
                    </a:solidFill>
                  </a:tcPr>
                </a:tc>
                <a:tc>
                  <a:txBody>
                    <a:bodyPr/>
                    <a:lstStyle/>
                    <a:p>
                      <a:pPr algn="ctr" fontAlgn="ctr"/>
                      <a:r>
                        <a:rPr lang="pt-BR" sz="1100" b="0" i="0" u="none" strike="noStrike">
                          <a:solidFill>
                            <a:srgbClr val="000000"/>
                          </a:solidFill>
                          <a:effectLst/>
                          <a:latin typeface="Arial" panose="020B0604020202020204" pitchFamily="34" charset="0"/>
                        </a:rPr>
                        <a:t>0,1448</a:t>
                      </a:r>
                    </a:p>
                  </a:txBody>
                  <a:tcPr marL="7419" marR="7419" marT="7419" marB="0" anchor="ctr">
                    <a:lnL>
                      <a:noFill/>
                    </a:lnL>
                    <a:lnR>
                      <a:noFill/>
                    </a:lnR>
                    <a:lnT>
                      <a:noFill/>
                    </a:lnT>
                    <a:lnB>
                      <a:noFill/>
                    </a:lnB>
                    <a:solidFill>
                      <a:srgbClr val="F9706D"/>
                    </a:solidFill>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r>
                        <a:rPr lang="pt-BR" sz="1100" b="0" i="0" u="none" strike="noStrike" dirty="0">
                          <a:solidFill>
                            <a:srgbClr val="000000"/>
                          </a:solidFill>
                          <a:effectLst/>
                          <a:latin typeface="Arial" panose="020B0604020202020204" pitchFamily="34" charset="0"/>
                        </a:rPr>
                        <a:t>Linear Regression</a:t>
                      </a:r>
                    </a:p>
                  </a:txBody>
                  <a:tcPr marL="7419" marR="7419" marT="7419"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0,0239</a:t>
                      </a:r>
                    </a:p>
                  </a:txBody>
                  <a:tcPr marL="7419" marR="7419" marT="7419" marB="0" anchor="ctr">
                    <a:lnL>
                      <a:noFill/>
                    </a:lnL>
                    <a:lnR>
                      <a:noFill/>
                    </a:lnR>
                    <a:lnT>
                      <a:noFill/>
                    </a:lnT>
                    <a:lnB>
                      <a:noFill/>
                    </a:lnB>
                    <a:solidFill>
                      <a:srgbClr val="EEE683"/>
                    </a:solidFill>
                  </a:tcPr>
                </a:tc>
                <a:tc>
                  <a:txBody>
                    <a:bodyPr/>
                    <a:lstStyle/>
                    <a:p>
                      <a:pPr algn="ctr" fontAlgn="ctr"/>
                      <a:r>
                        <a:rPr lang="pt-BR" sz="1100" b="0" i="0" u="none" strike="noStrike">
                          <a:solidFill>
                            <a:srgbClr val="000000"/>
                          </a:solidFill>
                          <a:effectLst/>
                          <a:latin typeface="Arial" panose="020B0604020202020204" pitchFamily="34" charset="0"/>
                        </a:rPr>
                        <a:t>0,0520</a:t>
                      </a:r>
                    </a:p>
                  </a:txBody>
                  <a:tcPr marL="7419" marR="7419" marT="7419" marB="0" anchor="ctr">
                    <a:lnL>
                      <a:noFill/>
                    </a:lnL>
                    <a:lnR>
                      <a:noFill/>
                    </a:lnR>
                    <a:lnT>
                      <a:noFill/>
                    </a:lnT>
                    <a:lnB>
                      <a:noFill/>
                    </a:lnB>
                    <a:solidFill>
                      <a:srgbClr val="FFDB81"/>
                    </a:solidFill>
                  </a:tcPr>
                </a:tc>
                <a:tc>
                  <a:txBody>
                    <a:bodyPr/>
                    <a:lstStyle/>
                    <a:p>
                      <a:pPr algn="ctr" fontAlgn="ctr"/>
                      <a:r>
                        <a:rPr lang="pt-BR" sz="1100" b="0" i="0" u="none" strike="noStrike">
                          <a:solidFill>
                            <a:srgbClr val="000000"/>
                          </a:solidFill>
                          <a:effectLst/>
                          <a:latin typeface="Arial" panose="020B0604020202020204" pitchFamily="34" charset="0"/>
                        </a:rPr>
                        <a:t>0,1141</a:t>
                      </a:r>
                    </a:p>
                  </a:txBody>
                  <a:tcPr marL="7419" marR="7419" marT="7419" marB="0" anchor="ctr">
                    <a:lnL>
                      <a:noFill/>
                    </a:lnL>
                    <a:lnR>
                      <a:noFill/>
                    </a:lnR>
                    <a:lnT>
                      <a:noFill/>
                    </a:lnT>
                    <a:lnB>
                      <a:noFill/>
                    </a:lnB>
                    <a:solidFill>
                      <a:srgbClr val="F8696B"/>
                    </a:solidFill>
                  </a:tcPr>
                </a:tc>
                <a:extLst>
                  <a:ext uri="{0D108BD9-81ED-4DB2-BD59-A6C34878D82A}">
                    <a16:rowId xmlns:a16="http://schemas.microsoft.com/office/drawing/2014/main" val="3103442171"/>
                  </a:ext>
                </a:extLst>
              </a:tr>
              <a:tr h="212798">
                <a:tc>
                  <a:txBody>
                    <a:bodyPr/>
                    <a:lstStyle/>
                    <a:p>
                      <a:pPr algn="l" fontAlgn="ctr"/>
                      <a:r>
                        <a:rPr lang="pt-BR" sz="1100" b="0" i="0" u="none" strike="noStrike" dirty="0">
                          <a:solidFill>
                            <a:srgbClr val="000000"/>
                          </a:solidFill>
                          <a:effectLst/>
                          <a:latin typeface="Arial" panose="020B0604020202020204" pitchFamily="34" charset="0"/>
                        </a:rPr>
                        <a:t>Random Forest</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0,0326</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pt-BR" sz="1100" b="0" i="0" u="none" strike="noStrike">
                          <a:solidFill>
                            <a:srgbClr val="000000"/>
                          </a:solidFill>
                          <a:effectLst/>
                          <a:latin typeface="Arial" panose="020B0604020202020204" pitchFamily="34" charset="0"/>
                        </a:rPr>
                        <a:t>0,0698</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pt-BR" sz="1100" b="0" i="0" u="none" strike="noStrike">
                          <a:solidFill>
                            <a:srgbClr val="000000"/>
                          </a:solidFill>
                          <a:effectLst/>
                          <a:latin typeface="Arial" panose="020B0604020202020204" pitchFamily="34" charset="0"/>
                        </a:rPr>
                        <a:t>0,1499</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rgbClr val="F8696B"/>
                    </a:solidFill>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r>
                        <a:rPr lang="pt-BR" sz="1100" b="0" i="0" u="none" strike="noStrike" dirty="0">
                          <a:solidFill>
                            <a:srgbClr val="000000"/>
                          </a:solidFill>
                          <a:effectLst/>
                          <a:latin typeface="Arial" panose="020B0604020202020204" pitchFamily="34" charset="0"/>
                        </a:rPr>
                        <a:t>Random Forest</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0,0237</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pt-BR" sz="1100" b="0" i="0" u="none" strike="noStrike">
                          <a:solidFill>
                            <a:srgbClr val="000000"/>
                          </a:solidFill>
                          <a:effectLst/>
                          <a:latin typeface="Arial" panose="020B0604020202020204" pitchFamily="34" charset="0"/>
                        </a:rPr>
                        <a:t>0,0540</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pt-BR" sz="1100" b="0" i="0" u="none" strike="noStrike" dirty="0">
                          <a:solidFill>
                            <a:srgbClr val="000000"/>
                          </a:solidFill>
                          <a:effectLst/>
                          <a:latin typeface="Arial" panose="020B0604020202020204" pitchFamily="34" charset="0"/>
                        </a:rPr>
                        <a:t>0,1134</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rgbClr val="F9796F"/>
                    </a:solidFill>
                  </a:tcPr>
                </a:tc>
                <a:extLst>
                  <a:ext uri="{0D108BD9-81ED-4DB2-BD59-A6C34878D82A}">
                    <a16:rowId xmlns:a16="http://schemas.microsoft.com/office/drawing/2014/main" val="3000209423"/>
                  </a:ext>
                </a:extLst>
              </a:tr>
            </a:tbl>
          </a:graphicData>
        </a:graphic>
      </p:graphicFrame>
    </p:spTree>
    <p:extLst>
      <p:ext uri="{BB962C8B-B14F-4D97-AF65-F5344CB8AC3E}">
        <p14:creationId xmlns:p14="http://schemas.microsoft.com/office/powerpoint/2010/main" val="1560094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0" name="Title Placeholder 1">
            <a:extLst>
              <a:ext uri="{FF2B5EF4-FFF2-40B4-BE49-F238E27FC236}">
                <a16:creationId xmlns:a16="http://schemas.microsoft.com/office/drawing/2014/main" id="{C5BA779B-71F7-4F9E-9601-5EE09AEA1257}"/>
              </a:ext>
            </a:extLst>
          </p:cNvPr>
          <p:cNvSpPr txBox="1">
            <a:spLocks/>
          </p:cNvSpPr>
          <p:nvPr/>
        </p:nvSpPr>
        <p:spPr>
          <a:xfrm>
            <a:off x="1160754" y="2915678"/>
            <a:ext cx="9870492" cy="1026644"/>
          </a:xfrm>
          <a:prstGeom prst="rect">
            <a:avLst/>
          </a:prstGeom>
        </p:spPr>
        <p:txBody>
          <a:bodyPr vert="horz" lIns="91440" tIns="45720" rIns="91440" bIns="45720" rtlCol="0" anchor="ctr">
            <a:normAutofit lnSpcReduction="100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lgn="ctr"/>
            <a:r>
              <a:rPr lang="en-US" sz="6600" dirty="0">
                <a:solidFill>
                  <a:srgbClr val="434343"/>
                </a:solidFill>
                <a:latin typeface="Open Sans" panose="020B0604020202020204" charset="0"/>
                <a:ea typeface="Open Sans" panose="020B0604020202020204" charset="0"/>
                <a:cs typeface="Open Sans" panose="020B0604020202020204" charset="0"/>
              </a:rPr>
              <a:t>7. Modelagem Avançada</a:t>
            </a:r>
            <a:endParaRPr lang="en-US" sz="3600"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Espaço Reservado para Número de Slide 4">
            <a:extLst>
              <a:ext uri="{FF2B5EF4-FFF2-40B4-BE49-F238E27FC236}">
                <a16:creationId xmlns:a16="http://schemas.microsoft.com/office/drawing/2014/main" id="{5F763C70-6779-4169-BB20-5E3D6F38E730}"/>
              </a:ext>
            </a:extLst>
          </p:cNvPr>
          <p:cNvSpPr txBox="1">
            <a:spLocks/>
          </p:cNvSpPr>
          <p:nvPr/>
        </p:nvSpPr>
        <p:spPr>
          <a:xfrm>
            <a:off x="11436626" y="366368"/>
            <a:ext cx="36774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39</a:t>
            </a:fld>
            <a:endParaRPr lang="pt-BR" dirty="0">
              <a:solidFill>
                <a:srgbClr val="6ADBD9"/>
              </a:solidFill>
              <a:latin typeface="Open Sans" panose="020B0604020202020204"/>
            </a:endParaRPr>
          </a:p>
        </p:txBody>
      </p:sp>
      <p:sp>
        <p:nvSpPr>
          <p:cNvPr id="16" name="Pentágono 15">
            <a:extLst>
              <a:ext uri="{FF2B5EF4-FFF2-40B4-BE49-F238E27FC236}">
                <a16:creationId xmlns:a16="http://schemas.microsoft.com/office/drawing/2014/main" id="{E1CDED00-F8FE-4F5B-AA83-BC2FEA3FE341}"/>
              </a:ext>
            </a:extLst>
          </p:cNvPr>
          <p:cNvSpPr/>
          <p:nvPr/>
        </p:nvSpPr>
        <p:spPr>
          <a:xfrm>
            <a:off x="11476383" y="392873"/>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 name="Imagem 1">
            <a:extLst>
              <a:ext uri="{FF2B5EF4-FFF2-40B4-BE49-F238E27FC236}">
                <a16:creationId xmlns:a16="http://schemas.microsoft.com/office/drawing/2014/main" id="{28CA4416-118F-4E3A-A1F0-A6E1373F49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305502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0" name="Title Placeholder 1">
            <a:extLst>
              <a:ext uri="{FF2B5EF4-FFF2-40B4-BE49-F238E27FC236}">
                <a16:creationId xmlns:a16="http://schemas.microsoft.com/office/drawing/2014/main" id="{C5BA779B-71F7-4F9E-9601-5EE09AEA1257}"/>
              </a:ext>
            </a:extLst>
          </p:cNvPr>
          <p:cNvSpPr txBox="1">
            <a:spLocks/>
          </p:cNvSpPr>
          <p:nvPr/>
        </p:nvSpPr>
        <p:spPr>
          <a:xfrm>
            <a:off x="2783632" y="2915678"/>
            <a:ext cx="6624736" cy="1026644"/>
          </a:xfrm>
          <a:prstGeom prst="rect">
            <a:avLst/>
          </a:prstGeom>
        </p:spPr>
        <p:txBody>
          <a:bodyPr vert="horz" lIns="91440" tIns="45720" rIns="91440" bIns="45720" rtlCol="0" anchor="ctr">
            <a:normAutofit lnSpcReduction="100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lgn="ctr"/>
            <a:r>
              <a:rPr lang="en-US" sz="6600" dirty="0">
                <a:solidFill>
                  <a:srgbClr val="434343"/>
                </a:solidFill>
                <a:latin typeface="Open Sans" panose="020B0604020202020204" charset="0"/>
                <a:ea typeface="Open Sans" panose="020B0604020202020204" charset="0"/>
                <a:cs typeface="Open Sans" panose="020B0604020202020204" charset="0"/>
              </a:rPr>
              <a:t>1. Objetivo</a:t>
            </a:r>
            <a:endParaRPr lang="en-US" sz="3600"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Espaço Reservado para Número de Slide 4">
            <a:extLst>
              <a:ext uri="{FF2B5EF4-FFF2-40B4-BE49-F238E27FC236}">
                <a16:creationId xmlns:a16="http://schemas.microsoft.com/office/drawing/2014/main" id="{5F763C70-6779-4169-BB20-5E3D6F38E730}"/>
              </a:ext>
            </a:extLst>
          </p:cNvPr>
          <p:cNvSpPr txBox="1">
            <a:spLocks/>
          </p:cNvSpPr>
          <p:nvPr/>
        </p:nvSpPr>
        <p:spPr>
          <a:xfrm>
            <a:off x="11436626" y="366368"/>
            <a:ext cx="36774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4</a:t>
            </a:fld>
            <a:endParaRPr lang="pt-BR" dirty="0">
              <a:solidFill>
                <a:srgbClr val="6ADBD9"/>
              </a:solidFill>
              <a:latin typeface="Open Sans" panose="020B0604020202020204"/>
            </a:endParaRPr>
          </a:p>
        </p:txBody>
      </p:sp>
      <p:sp>
        <p:nvSpPr>
          <p:cNvPr id="16" name="Pentágono 15">
            <a:extLst>
              <a:ext uri="{FF2B5EF4-FFF2-40B4-BE49-F238E27FC236}">
                <a16:creationId xmlns:a16="http://schemas.microsoft.com/office/drawing/2014/main" id="{E1CDED00-F8FE-4F5B-AA83-BC2FEA3FE341}"/>
              </a:ext>
            </a:extLst>
          </p:cNvPr>
          <p:cNvSpPr/>
          <p:nvPr/>
        </p:nvSpPr>
        <p:spPr>
          <a:xfrm>
            <a:off x="11476383" y="392873"/>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 name="Imagem 1">
            <a:extLst>
              <a:ext uri="{FF2B5EF4-FFF2-40B4-BE49-F238E27FC236}">
                <a16:creationId xmlns:a16="http://schemas.microsoft.com/office/drawing/2014/main" id="{28CA4416-118F-4E3A-A1F0-A6E1373F49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30010768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112542" y="175556"/>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2" name="Title Placeholder 1">
            <a:extLst>
              <a:ext uri="{FF2B5EF4-FFF2-40B4-BE49-F238E27FC236}">
                <a16:creationId xmlns:a16="http://schemas.microsoft.com/office/drawing/2014/main" id="{97F3B026-61F8-4ADD-98CD-D395A884E863}"/>
              </a:ext>
            </a:extLst>
          </p:cNvPr>
          <p:cNvSpPr txBox="1">
            <a:spLocks/>
          </p:cNvSpPr>
          <p:nvPr/>
        </p:nvSpPr>
        <p:spPr>
          <a:xfrm>
            <a:off x="3218575" y="817516"/>
            <a:ext cx="574546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2200" dirty="0">
                <a:solidFill>
                  <a:srgbClr val="434343"/>
                </a:solidFill>
                <a:latin typeface="Open Sans" panose="020B0604020202020204" charset="0"/>
                <a:ea typeface="Open Sans" panose="020B0604020202020204" charset="0"/>
                <a:cs typeface="Open Sans" panose="020B0604020202020204" charset="0"/>
              </a:rPr>
              <a:t>Resultados da Modelagem</a:t>
            </a:r>
            <a:endParaRPr kumimoji="0" lang="pt-BR" sz="2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3" name="Title Placeholder 1">
            <a:extLst>
              <a:ext uri="{FF2B5EF4-FFF2-40B4-BE49-F238E27FC236}">
                <a16:creationId xmlns:a16="http://schemas.microsoft.com/office/drawing/2014/main" id="{3F5868C9-1271-42B3-AE70-B5FBF3ECFB24}"/>
              </a:ext>
            </a:extLst>
          </p:cNvPr>
          <p:cNvSpPr txBox="1">
            <a:spLocks/>
          </p:cNvSpPr>
          <p:nvPr/>
        </p:nvSpPr>
        <p:spPr>
          <a:xfrm>
            <a:off x="3897342" y="161653"/>
            <a:ext cx="43879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7. Modelagem Avançada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graphicFrame>
        <p:nvGraphicFramePr>
          <p:cNvPr id="6" name="Tabela 5">
            <a:extLst>
              <a:ext uri="{FF2B5EF4-FFF2-40B4-BE49-F238E27FC236}">
                <a16:creationId xmlns:a16="http://schemas.microsoft.com/office/drawing/2014/main" id="{DF866578-84F4-494C-AD78-BFDF2BD17F00}"/>
              </a:ext>
            </a:extLst>
          </p:cNvPr>
          <p:cNvGraphicFramePr>
            <a:graphicFrameLocks noGrp="1"/>
          </p:cNvGraphicFramePr>
          <p:nvPr>
            <p:extLst>
              <p:ext uri="{D42A27DB-BD31-4B8C-83A1-F6EECF244321}">
                <p14:modId xmlns:p14="http://schemas.microsoft.com/office/powerpoint/2010/main" val="1402862356"/>
              </p:ext>
            </p:extLst>
          </p:nvPr>
        </p:nvGraphicFramePr>
        <p:xfrm>
          <a:off x="878216" y="1479917"/>
          <a:ext cx="10426186" cy="3604578"/>
        </p:xfrm>
        <a:graphic>
          <a:graphicData uri="http://schemas.openxmlformats.org/drawingml/2006/table">
            <a:tbl>
              <a:tblPr/>
              <a:tblGrid>
                <a:gridCol w="1333610">
                  <a:extLst>
                    <a:ext uri="{9D8B030D-6E8A-4147-A177-3AD203B41FA5}">
                      <a16:colId xmlns:a16="http://schemas.microsoft.com/office/drawing/2014/main" val="3937999911"/>
                    </a:ext>
                  </a:extLst>
                </a:gridCol>
                <a:gridCol w="1255163">
                  <a:extLst>
                    <a:ext uri="{9D8B030D-6E8A-4147-A177-3AD203B41FA5}">
                      <a16:colId xmlns:a16="http://schemas.microsoft.com/office/drawing/2014/main" val="1875308344"/>
                    </a:ext>
                  </a:extLst>
                </a:gridCol>
                <a:gridCol w="1255163">
                  <a:extLst>
                    <a:ext uri="{9D8B030D-6E8A-4147-A177-3AD203B41FA5}">
                      <a16:colId xmlns:a16="http://schemas.microsoft.com/office/drawing/2014/main" val="2679170702"/>
                    </a:ext>
                  </a:extLst>
                </a:gridCol>
                <a:gridCol w="1255163">
                  <a:extLst>
                    <a:ext uri="{9D8B030D-6E8A-4147-A177-3AD203B41FA5}">
                      <a16:colId xmlns:a16="http://schemas.microsoft.com/office/drawing/2014/main" val="3361832260"/>
                    </a:ext>
                  </a:extLst>
                </a:gridCol>
                <a:gridCol w="227988">
                  <a:extLst>
                    <a:ext uri="{9D8B030D-6E8A-4147-A177-3AD203B41FA5}">
                      <a16:colId xmlns:a16="http://schemas.microsoft.com/office/drawing/2014/main" val="2594507313"/>
                    </a:ext>
                  </a:extLst>
                </a:gridCol>
                <a:gridCol w="1333610">
                  <a:extLst>
                    <a:ext uri="{9D8B030D-6E8A-4147-A177-3AD203B41FA5}">
                      <a16:colId xmlns:a16="http://schemas.microsoft.com/office/drawing/2014/main" val="1584426648"/>
                    </a:ext>
                  </a:extLst>
                </a:gridCol>
                <a:gridCol w="1255163">
                  <a:extLst>
                    <a:ext uri="{9D8B030D-6E8A-4147-A177-3AD203B41FA5}">
                      <a16:colId xmlns:a16="http://schemas.microsoft.com/office/drawing/2014/main" val="4290651503"/>
                    </a:ext>
                  </a:extLst>
                </a:gridCol>
                <a:gridCol w="1255163">
                  <a:extLst>
                    <a:ext uri="{9D8B030D-6E8A-4147-A177-3AD203B41FA5}">
                      <a16:colId xmlns:a16="http://schemas.microsoft.com/office/drawing/2014/main" val="1864532584"/>
                    </a:ext>
                  </a:extLst>
                </a:gridCol>
                <a:gridCol w="1255163">
                  <a:extLst>
                    <a:ext uri="{9D8B030D-6E8A-4147-A177-3AD203B41FA5}">
                      <a16:colId xmlns:a16="http://schemas.microsoft.com/office/drawing/2014/main" val="492226943"/>
                    </a:ext>
                  </a:extLst>
                </a:gridCol>
              </a:tblGrid>
              <a:tr h="161522">
                <a:tc>
                  <a:txBody>
                    <a:bodyPr/>
                    <a:lstStyle/>
                    <a:p>
                      <a:pPr algn="l" fontAlgn="ctr"/>
                      <a:r>
                        <a:rPr lang="pt-BR" sz="1100" b="0" i="0" u="none" strike="noStrike" dirty="0">
                          <a:solidFill>
                            <a:srgbClr val="000000"/>
                          </a:solidFill>
                          <a:effectLst/>
                          <a:latin typeface="Arial" panose="020B0604020202020204" pitchFamily="34" charset="0"/>
                        </a:rPr>
                        <a:t>ITUB4</a:t>
                      </a:r>
                    </a:p>
                  </a:txBody>
                  <a:tcPr marL="5458" marR="5458" marT="5458" marB="0" anchor="ctr">
                    <a:lnL>
                      <a:noFill/>
                    </a:lnL>
                    <a:lnR>
                      <a:noFill/>
                    </a:lnR>
                    <a:lnT>
                      <a:noFill/>
                    </a:lnT>
                    <a:lnB>
                      <a:noFill/>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BBDC4</a:t>
                      </a:r>
                    </a:p>
                  </a:txBody>
                  <a:tcPr marL="5458" marR="5458" marT="5458" marB="0" anchor="ctr">
                    <a:lnL>
                      <a:noFill/>
                    </a:lnL>
                    <a:lnR>
                      <a:noFill/>
                    </a:lnR>
                    <a:lnT>
                      <a:noFill/>
                    </a:lnT>
                    <a:lnB>
                      <a:noFill/>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extLst>
                  <a:ext uri="{0D108BD9-81ED-4DB2-BD59-A6C34878D82A}">
                    <a16:rowId xmlns:a16="http://schemas.microsoft.com/office/drawing/2014/main" val="2199598324"/>
                  </a:ext>
                </a:extLst>
              </a:tr>
              <a:tr h="147301">
                <a:tc>
                  <a:txBody>
                    <a:bodyPr/>
                    <a:lstStyle/>
                    <a:p>
                      <a:pPr algn="l" fontAlgn="ctr"/>
                      <a:endParaRPr lang="pt-BR" sz="1000" b="0" i="0" u="none" strike="noStrike" dirty="0">
                        <a:solidFill>
                          <a:srgbClr val="000000"/>
                        </a:solidFill>
                        <a:effectLst/>
                        <a:latin typeface="Calibri" panose="020F0502020204030204" pitchFamily="34" charset="0"/>
                      </a:endParaRP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145644"/>
                  </a:ext>
                </a:extLst>
              </a:tr>
              <a:tr h="161522">
                <a:tc>
                  <a:txBody>
                    <a:bodyPr/>
                    <a:lstStyle/>
                    <a:p>
                      <a:pPr algn="l" fontAlgn="ctr"/>
                      <a:r>
                        <a:rPr lang="pt-BR" sz="1100" b="0" i="0" u="none" strike="noStrike" dirty="0">
                          <a:solidFill>
                            <a:srgbClr val="000000"/>
                          </a:solidFill>
                          <a:effectLst/>
                          <a:latin typeface="Arial" panose="020B0604020202020204" pitchFamily="34" charset="0"/>
                        </a:rPr>
                        <a:t>Modelo</a:t>
                      </a:r>
                    </a:p>
                  </a:txBody>
                  <a:tcPr marL="5458" marR="5458" marT="5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RMSE_Diário</a:t>
                      </a:r>
                    </a:p>
                  </a:txBody>
                  <a:tcPr marL="5458" marR="5458" marT="5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RMSE_Semanal</a:t>
                      </a:r>
                    </a:p>
                  </a:txBody>
                  <a:tcPr marL="5458" marR="5458" marT="5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RMSE_Mensal</a:t>
                      </a:r>
                    </a:p>
                  </a:txBody>
                  <a:tcPr marL="5458" marR="5458" marT="5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Modelo</a:t>
                      </a:r>
                    </a:p>
                  </a:txBody>
                  <a:tcPr marL="5458" marR="5458" marT="5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RMSE_Diário</a:t>
                      </a:r>
                    </a:p>
                  </a:txBody>
                  <a:tcPr marL="5458" marR="5458" marT="5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RMSE_Semanal</a:t>
                      </a:r>
                    </a:p>
                  </a:txBody>
                  <a:tcPr marL="5458" marR="5458" marT="5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RMSE_Mensal</a:t>
                      </a:r>
                    </a:p>
                  </a:txBody>
                  <a:tcPr marL="5458" marR="5458" marT="5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1649511"/>
                  </a:ext>
                </a:extLst>
              </a:tr>
              <a:tr h="161522">
                <a:tc>
                  <a:txBody>
                    <a:bodyPr/>
                    <a:lstStyle/>
                    <a:p>
                      <a:pPr algn="l" fontAlgn="ctr"/>
                      <a:r>
                        <a:rPr lang="pt-BR" sz="1100" b="0" i="0" u="none" strike="noStrike" dirty="0">
                          <a:solidFill>
                            <a:srgbClr val="000000"/>
                          </a:solidFill>
                          <a:effectLst/>
                          <a:latin typeface="Arial" panose="020B0604020202020204" pitchFamily="34" charset="0"/>
                        </a:rPr>
                        <a:t>Baseline</a:t>
                      </a:r>
                    </a:p>
                  </a:txBody>
                  <a:tcPr marL="5458" marR="5458" marT="545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100" b="0" i="0" u="none" strike="noStrike">
                          <a:solidFill>
                            <a:srgbClr val="000000"/>
                          </a:solidFill>
                          <a:effectLst/>
                          <a:latin typeface="Arial" panose="020B0604020202020204" pitchFamily="34" charset="0"/>
                        </a:rPr>
                        <a:t>0,0234</a:t>
                      </a:r>
                    </a:p>
                  </a:txBody>
                  <a:tcPr marL="5458" marR="5458" marT="5458" marB="0" anchor="ctr">
                    <a:lnL>
                      <a:noFill/>
                    </a:lnL>
                    <a:lnR>
                      <a:noFill/>
                    </a:lnR>
                    <a:lnT w="6350" cap="flat" cmpd="sng" algn="ctr">
                      <a:solidFill>
                        <a:srgbClr val="000000"/>
                      </a:solidFill>
                      <a:prstDash val="solid"/>
                      <a:round/>
                      <a:headEnd type="none" w="med" len="med"/>
                      <a:tailEnd type="none" w="med" len="med"/>
                    </a:lnT>
                    <a:lnB>
                      <a:noFill/>
                    </a:lnB>
                    <a:solidFill>
                      <a:srgbClr val="F8696B"/>
                    </a:solidFill>
                  </a:tcPr>
                </a:tc>
                <a:tc>
                  <a:txBody>
                    <a:bodyPr/>
                    <a:lstStyle/>
                    <a:p>
                      <a:pPr algn="ctr" fontAlgn="ctr"/>
                      <a:r>
                        <a:rPr lang="pt-BR" sz="1100" b="0" i="0" u="none" strike="noStrike">
                          <a:solidFill>
                            <a:srgbClr val="000000"/>
                          </a:solidFill>
                          <a:effectLst/>
                          <a:latin typeface="Arial" panose="020B0604020202020204" pitchFamily="34" charset="0"/>
                        </a:rPr>
                        <a:t>0,0234</a:t>
                      </a:r>
                    </a:p>
                  </a:txBody>
                  <a:tcPr marL="5458" marR="5458" marT="5458" marB="0" anchor="ctr">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ctr" fontAlgn="ctr"/>
                      <a:r>
                        <a:rPr lang="pt-BR" sz="1100" b="0" i="0" u="none" strike="noStrike">
                          <a:solidFill>
                            <a:srgbClr val="000000"/>
                          </a:solidFill>
                          <a:effectLst/>
                          <a:latin typeface="Arial" panose="020B0604020202020204" pitchFamily="34" charset="0"/>
                        </a:rPr>
                        <a:t>0,0234</a:t>
                      </a:r>
                    </a:p>
                  </a:txBody>
                  <a:tcPr marL="5458" marR="5458" marT="5458" marB="0" anchor="ctr">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Baseline</a:t>
                      </a:r>
                    </a:p>
                  </a:txBody>
                  <a:tcPr marL="5458" marR="5458" marT="545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100" b="0" i="0" u="none" strike="noStrike">
                          <a:solidFill>
                            <a:srgbClr val="000000"/>
                          </a:solidFill>
                          <a:effectLst/>
                          <a:latin typeface="Arial" panose="020B0604020202020204" pitchFamily="34" charset="0"/>
                        </a:rPr>
                        <a:t>0,0292</a:t>
                      </a:r>
                    </a:p>
                  </a:txBody>
                  <a:tcPr marL="5458" marR="5458" marT="5458" marB="0" anchor="ctr">
                    <a:lnL>
                      <a:noFill/>
                    </a:lnL>
                    <a:lnR>
                      <a:noFill/>
                    </a:lnR>
                    <a:lnT w="6350" cap="flat" cmpd="sng" algn="ctr">
                      <a:solidFill>
                        <a:srgbClr val="000000"/>
                      </a:solidFill>
                      <a:prstDash val="solid"/>
                      <a:round/>
                      <a:headEnd type="none" w="med" len="med"/>
                      <a:tailEnd type="none" w="med" len="med"/>
                    </a:lnT>
                    <a:lnB>
                      <a:noFill/>
                    </a:lnB>
                    <a:solidFill>
                      <a:srgbClr val="F8696B"/>
                    </a:solidFill>
                  </a:tcPr>
                </a:tc>
                <a:tc>
                  <a:txBody>
                    <a:bodyPr/>
                    <a:lstStyle/>
                    <a:p>
                      <a:pPr algn="ctr" fontAlgn="ctr"/>
                      <a:r>
                        <a:rPr lang="pt-BR" sz="1100" b="0" i="0" u="none" strike="noStrike">
                          <a:solidFill>
                            <a:srgbClr val="000000"/>
                          </a:solidFill>
                          <a:effectLst/>
                          <a:latin typeface="Arial" panose="020B0604020202020204" pitchFamily="34" charset="0"/>
                        </a:rPr>
                        <a:t>0,0292</a:t>
                      </a:r>
                    </a:p>
                  </a:txBody>
                  <a:tcPr marL="5458" marR="5458" marT="5458" marB="0" anchor="ctr">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ctr" fontAlgn="ctr"/>
                      <a:r>
                        <a:rPr lang="pt-BR" sz="1100" b="0" i="0" u="none" strike="noStrike">
                          <a:solidFill>
                            <a:srgbClr val="000000"/>
                          </a:solidFill>
                          <a:effectLst/>
                          <a:latin typeface="Arial" panose="020B0604020202020204" pitchFamily="34" charset="0"/>
                        </a:rPr>
                        <a:t>0,0292</a:t>
                      </a:r>
                    </a:p>
                  </a:txBody>
                  <a:tcPr marL="5458" marR="5458" marT="5458" marB="0" anchor="ctr">
                    <a:lnL>
                      <a:noFill/>
                    </a:lnL>
                    <a:lnR>
                      <a:noFill/>
                    </a:lnR>
                    <a:lnT w="6350" cap="flat" cmpd="sng" algn="ctr">
                      <a:solidFill>
                        <a:srgbClr val="000000"/>
                      </a:solidFill>
                      <a:prstDash val="solid"/>
                      <a:round/>
                      <a:headEnd type="none" w="med" len="med"/>
                      <a:tailEnd type="none" w="med" len="med"/>
                    </a:lnT>
                    <a:lnB>
                      <a:noFill/>
                    </a:lnB>
                    <a:solidFill>
                      <a:srgbClr val="63BE7B"/>
                    </a:solidFill>
                  </a:tcPr>
                </a:tc>
                <a:extLst>
                  <a:ext uri="{0D108BD9-81ED-4DB2-BD59-A6C34878D82A}">
                    <a16:rowId xmlns:a16="http://schemas.microsoft.com/office/drawing/2014/main" val="3893983743"/>
                  </a:ext>
                </a:extLst>
              </a:tr>
              <a:tr h="161522">
                <a:tc>
                  <a:txBody>
                    <a:bodyPr/>
                    <a:lstStyle/>
                    <a:p>
                      <a:pPr algn="l" fontAlgn="ctr"/>
                      <a:r>
                        <a:rPr lang="pt-BR" sz="1100" b="0" i="0" u="none" strike="noStrike" dirty="0">
                          <a:solidFill>
                            <a:srgbClr val="000000"/>
                          </a:solidFill>
                          <a:effectLst/>
                          <a:latin typeface="Arial" panose="020B0604020202020204" pitchFamily="34" charset="0"/>
                        </a:rPr>
                        <a:t>ARIMA</a:t>
                      </a:r>
                    </a:p>
                  </a:txBody>
                  <a:tcPr marL="5458" marR="5458" marT="5458"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0,0213</a:t>
                      </a:r>
                    </a:p>
                  </a:txBody>
                  <a:tcPr marL="5458" marR="5458" marT="5458" marB="0" anchor="ctr">
                    <a:lnL>
                      <a:noFill/>
                    </a:lnL>
                    <a:lnR>
                      <a:noFill/>
                    </a:lnR>
                    <a:lnT>
                      <a:noFill/>
                    </a:lnT>
                    <a:lnB>
                      <a:noFill/>
                    </a:lnB>
                    <a:solidFill>
                      <a:srgbClr val="63BE7B"/>
                    </a:solidFill>
                  </a:tcPr>
                </a:tc>
                <a:tc>
                  <a:txBody>
                    <a:bodyPr/>
                    <a:lstStyle/>
                    <a:p>
                      <a:pPr algn="ctr" fontAlgn="ctr"/>
                      <a:r>
                        <a:rPr lang="pt-BR" sz="1100" b="0" i="0" u="none" strike="noStrike">
                          <a:solidFill>
                            <a:srgbClr val="000000"/>
                          </a:solidFill>
                          <a:effectLst/>
                          <a:latin typeface="Arial" panose="020B0604020202020204" pitchFamily="34" charset="0"/>
                        </a:rPr>
                        <a:t>0,0446</a:t>
                      </a:r>
                    </a:p>
                  </a:txBody>
                  <a:tcPr marL="5458" marR="5458" marT="5458" marB="0" anchor="ctr">
                    <a:lnL>
                      <a:noFill/>
                    </a:lnL>
                    <a:lnR>
                      <a:noFill/>
                    </a:lnR>
                    <a:lnT>
                      <a:noFill/>
                    </a:lnT>
                    <a:lnB>
                      <a:noFill/>
                    </a:lnB>
                    <a:solidFill>
                      <a:srgbClr val="FFEB84"/>
                    </a:solidFill>
                  </a:tcPr>
                </a:tc>
                <a:tc>
                  <a:txBody>
                    <a:bodyPr/>
                    <a:lstStyle/>
                    <a:p>
                      <a:pPr algn="ctr" fontAlgn="ctr"/>
                      <a:r>
                        <a:rPr lang="pt-BR" sz="1100" b="0" i="0" u="none" strike="noStrike">
                          <a:solidFill>
                            <a:srgbClr val="000000"/>
                          </a:solidFill>
                          <a:effectLst/>
                          <a:latin typeface="Arial" panose="020B0604020202020204" pitchFamily="34" charset="0"/>
                        </a:rPr>
                        <a:t>0,0890</a:t>
                      </a:r>
                    </a:p>
                  </a:txBody>
                  <a:tcPr marL="5458" marR="5458" marT="5458" marB="0" anchor="ctr">
                    <a:lnL>
                      <a:noFill/>
                    </a:lnL>
                    <a:lnR>
                      <a:noFill/>
                    </a:lnR>
                    <a:lnT>
                      <a:noFill/>
                    </a:lnT>
                    <a:lnB>
                      <a:noFill/>
                    </a:lnB>
                    <a:solidFill>
                      <a:srgbClr val="FEEA83"/>
                    </a:solidFill>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ARIMA</a:t>
                      </a:r>
                    </a:p>
                  </a:txBody>
                  <a:tcPr marL="5458" marR="5458" marT="5458"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0,0247</a:t>
                      </a:r>
                    </a:p>
                  </a:txBody>
                  <a:tcPr marL="5458" marR="5458" marT="5458" marB="0" anchor="ctr">
                    <a:lnL>
                      <a:noFill/>
                    </a:lnL>
                    <a:lnR>
                      <a:noFill/>
                    </a:lnR>
                    <a:lnT>
                      <a:noFill/>
                    </a:lnT>
                    <a:lnB>
                      <a:noFill/>
                    </a:lnB>
                    <a:solidFill>
                      <a:srgbClr val="78C47C"/>
                    </a:solidFill>
                  </a:tcPr>
                </a:tc>
                <a:tc>
                  <a:txBody>
                    <a:bodyPr/>
                    <a:lstStyle/>
                    <a:p>
                      <a:pPr algn="ctr" fontAlgn="ctr"/>
                      <a:r>
                        <a:rPr lang="pt-BR" sz="1100" b="0" i="0" u="none" strike="noStrike">
                          <a:solidFill>
                            <a:srgbClr val="000000"/>
                          </a:solidFill>
                          <a:effectLst/>
                          <a:latin typeface="Arial" panose="020B0604020202020204" pitchFamily="34" charset="0"/>
                        </a:rPr>
                        <a:t>0,0494</a:t>
                      </a:r>
                    </a:p>
                  </a:txBody>
                  <a:tcPr marL="5458" marR="5458" marT="5458" marB="0" anchor="ctr">
                    <a:lnL>
                      <a:noFill/>
                    </a:lnL>
                    <a:lnR>
                      <a:noFill/>
                    </a:lnR>
                    <a:lnT>
                      <a:noFill/>
                    </a:lnT>
                    <a:lnB>
                      <a:noFill/>
                    </a:lnB>
                    <a:solidFill>
                      <a:srgbClr val="FAE983"/>
                    </a:solidFill>
                  </a:tcPr>
                </a:tc>
                <a:tc>
                  <a:txBody>
                    <a:bodyPr/>
                    <a:lstStyle/>
                    <a:p>
                      <a:pPr algn="ctr" fontAlgn="ctr"/>
                      <a:r>
                        <a:rPr lang="pt-BR" sz="1100" b="0" i="0" u="none" strike="noStrike">
                          <a:solidFill>
                            <a:srgbClr val="000000"/>
                          </a:solidFill>
                          <a:effectLst/>
                          <a:latin typeface="Arial" panose="020B0604020202020204" pitchFamily="34" charset="0"/>
                        </a:rPr>
                        <a:t>0,1051</a:t>
                      </a:r>
                    </a:p>
                  </a:txBody>
                  <a:tcPr marL="5458" marR="5458" marT="5458" marB="0" anchor="ctr">
                    <a:lnL>
                      <a:noFill/>
                    </a:lnL>
                    <a:lnR>
                      <a:noFill/>
                    </a:lnR>
                    <a:lnT>
                      <a:noFill/>
                    </a:lnT>
                    <a:lnB>
                      <a:noFill/>
                    </a:lnB>
                    <a:solidFill>
                      <a:srgbClr val="FEEA83"/>
                    </a:solidFill>
                  </a:tcPr>
                </a:tc>
                <a:extLst>
                  <a:ext uri="{0D108BD9-81ED-4DB2-BD59-A6C34878D82A}">
                    <a16:rowId xmlns:a16="http://schemas.microsoft.com/office/drawing/2014/main" val="1666366604"/>
                  </a:ext>
                </a:extLst>
              </a:tr>
              <a:tr h="161522">
                <a:tc>
                  <a:txBody>
                    <a:bodyPr/>
                    <a:lstStyle/>
                    <a:p>
                      <a:pPr algn="l" fontAlgn="ctr"/>
                      <a:r>
                        <a:rPr lang="pt-BR" sz="1100" b="0" i="0" u="none" strike="noStrike" dirty="0">
                          <a:solidFill>
                            <a:srgbClr val="000000"/>
                          </a:solidFill>
                          <a:effectLst/>
                          <a:latin typeface="Arial" panose="020B0604020202020204" pitchFamily="34" charset="0"/>
                        </a:rPr>
                        <a:t>Linear Regression</a:t>
                      </a:r>
                    </a:p>
                  </a:txBody>
                  <a:tcPr marL="5458" marR="5458" marT="5458" marB="0" anchor="ctr">
                    <a:lnL>
                      <a:noFill/>
                    </a:lnL>
                    <a:lnR>
                      <a:noFill/>
                    </a:lnR>
                    <a:lnT>
                      <a:noFill/>
                    </a:lnT>
                    <a:lnB>
                      <a:noFill/>
                    </a:lnB>
                  </a:tcPr>
                </a:tc>
                <a:tc>
                  <a:txBody>
                    <a:bodyPr/>
                    <a:lstStyle/>
                    <a:p>
                      <a:pPr algn="ctr" fontAlgn="ctr"/>
                      <a:r>
                        <a:rPr lang="pt-BR" sz="1100" b="0" i="0" u="none" strike="noStrike" dirty="0">
                          <a:solidFill>
                            <a:srgbClr val="000000"/>
                          </a:solidFill>
                          <a:effectLst/>
                          <a:latin typeface="Arial" panose="020B0604020202020204" pitchFamily="34" charset="0"/>
                        </a:rPr>
                        <a:t>0,0214</a:t>
                      </a:r>
                    </a:p>
                  </a:txBody>
                  <a:tcPr marL="5458" marR="5458" marT="5458" marB="0" anchor="ctr">
                    <a:lnL>
                      <a:noFill/>
                    </a:lnL>
                    <a:lnR>
                      <a:noFill/>
                    </a:lnR>
                    <a:lnT>
                      <a:noFill/>
                    </a:lnT>
                    <a:lnB>
                      <a:noFill/>
                    </a:lnB>
                    <a:solidFill>
                      <a:srgbClr val="72C27B"/>
                    </a:solidFill>
                  </a:tcPr>
                </a:tc>
                <a:tc>
                  <a:txBody>
                    <a:bodyPr/>
                    <a:lstStyle/>
                    <a:p>
                      <a:pPr algn="ctr" fontAlgn="ctr"/>
                      <a:r>
                        <a:rPr lang="pt-BR" sz="1100" b="0" i="0" u="none" strike="noStrike">
                          <a:solidFill>
                            <a:srgbClr val="000000"/>
                          </a:solidFill>
                          <a:effectLst/>
                          <a:latin typeface="Arial" panose="020B0604020202020204" pitchFamily="34" charset="0"/>
                        </a:rPr>
                        <a:t>0,0446</a:t>
                      </a:r>
                    </a:p>
                  </a:txBody>
                  <a:tcPr marL="5458" marR="5458" marT="5458" marB="0" anchor="ctr">
                    <a:lnL>
                      <a:noFill/>
                    </a:lnL>
                    <a:lnR>
                      <a:noFill/>
                    </a:lnR>
                    <a:lnT>
                      <a:noFill/>
                    </a:lnT>
                    <a:lnB>
                      <a:noFill/>
                    </a:lnB>
                    <a:solidFill>
                      <a:srgbClr val="FFEB84"/>
                    </a:solidFill>
                  </a:tcPr>
                </a:tc>
                <a:tc>
                  <a:txBody>
                    <a:bodyPr/>
                    <a:lstStyle/>
                    <a:p>
                      <a:pPr algn="ctr" fontAlgn="ctr"/>
                      <a:r>
                        <a:rPr lang="pt-BR" sz="1100" b="0" i="0" u="none" strike="noStrike">
                          <a:solidFill>
                            <a:srgbClr val="000000"/>
                          </a:solidFill>
                          <a:effectLst/>
                          <a:latin typeface="Arial" panose="020B0604020202020204" pitchFamily="34" charset="0"/>
                        </a:rPr>
                        <a:t>0,0928</a:t>
                      </a:r>
                    </a:p>
                  </a:txBody>
                  <a:tcPr marL="5458" marR="5458" marT="5458" marB="0" anchor="ctr">
                    <a:lnL>
                      <a:noFill/>
                    </a:lnL>
                    <a:lnR>
                      <a:noFill/>
                    </a:lnR>
                    <a:lnT>
                      <a:noFill/>
                    </a:lnT>
                    <a:lnB>
                      <a:noFill/>
                    </a:lnB>
                    <a:solidFill>
                      <a:srgbClr val="FED17F"/>
                    </a:solidFill>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r>
                        <a:rPr lang="pt-BR" sz="1100" b="0" i="0" u="none" strike="noStrike" dirty="0">
                          <a:solidFill>
                            <a:srgbClr val="000000"/>
                          </a:solidFill>
                          <a:effectLst/>
                          <a:latin typeface="Arial" panose="020B0604020202020204" pitchFamily="34" charset="0"/>
                        </a:rPr>
                        <a:t>Linear Regression</a:t>
                      </a:r>
                    </a:p>
                  </a:txBody>
                  <a:tcPr marL="5458" marR="5458" marT="5458"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0,0246</a:t>
                      </a:r>
                    </a:p>
                  </a:txBody>
                  <a:tcPr marL="5458" marR="5458" marT="5458" marB="0" anchor="ctr">
                    <a:lnL>
                      <a:noFill/>
                    </a:lnL>
                    <a:lnR>
                      <a:noFill/>
                    </a:lnR>
                    <a:lnT>
                      <a:noFill/>
                    </a:lnT>
                    <a:lnB>
                      <a:noFill/>
                    </a:lnB>
                    <a:solidFill>
                      <a:srgbClr val="63BE7B"/>
                    </a:solidFill>
                  </a:tcPr>
                </a:tc>
                <a:tc>
                  <a:txBody>
                    <a:bodyPr/>
                    <a:lstStyle/>
                    <a:p>
                      <a:pPr algn="ctr" fontAlgn="ctr"/>
                      <a:r>
                        <a:rPr lang="pt-BR" sz="1100" b="0" i="0" u="none" strike="noStrike">
                          <a:solidFill>
                            <a:srgbClr val="000000"/>
                          </a:solidFill>
                          <a:effectLst/>
                          <a:latin typeface="Arial" panose="020B0604020202020204" pitchFamily="34" charset="0"/>
                        </a:rPr>
                        <a:t>0,0505</a:t>
                      </a:r>
                    </a:p>
                  </a:txBody>
                  <a:tcPr marL="5458" marR="5458" marT="5458" marB="0" anchor="ctr">
                    <a:lnL>
                      <a:noFill/>
                    </a:lnL>
                    <a:lnR>
                      <a:noFill/>
                    </a:lnR>
                    <a:lnT>
                      <a:noFill/>
                    </a:lnT>
                    <a:lnB>
                      <a:noFill/>
                    </a:lnB>
                    <a:solidFill>
                      <a:srgbClr val="FFE483"/>
                    </a:solidFill>
                  </a:tcPr>
                </a:tc>
                <a:tc>
                  <a:txBody>
                    <a:bodyPr/>
                    <a:lstStyle/>
                    <a:p>
                      <a:pPr algn="ctr" fontAlgn="ctr"/>
                      <a:r>
                        <a:rPr lang="pt-BR" sz="1100" b="0" i="0" u="none" strike="noStrike">
                          <a:solidFill>
                            <a:srgbClr val="000000"/>
                          </a:solidFill>
                          <a:effectLst/>
                          <a:latin typeface="Arial" panose="020B0604020202020204" pitchFamily="34" charset="0"/>
                        </a:rPr>
                        <a:t>0,1061</a:t>
                      </a:r>
                    </a:p>
                  </a:txBody>
                  <a:tcPr marL="5458" marR="5458" marT="5458" marB="0" anchor="ctr">
                    <a:lnL>
                      <a:noFill/>
                    </a:lnL>
                    <a:lnR>
                      <a:noFill/>
                    </a:lnR>
                    <a:lnT>
                      <a:noFill/>
                    </a:lnT>
                    <a:lnB>
                      <a:noFill/>
                    </a:lnB>
                    <a:solidFill>
                      <a:srgbClr val="FFE483"/>
                    </a:solidFill>
                  </a:tcPr>
                </a:tc>
                <a:extLst>
                  <a:ext uri="{0D108BD9-81ED-4DB2-BD59-A6C34878D82A}">
                    <a16:rowId xmlns:a16="http://schemas.microsoft.com/office/drawing/2014/main" val="4073510080"/>
                  </a:ext>
                </a:extLst>
              </a:tr>
              <a:tr h="161522">
                <a:tc>
                  <a:txBody>
                    <a:bodyPr/>
                    <a:lstStyle/>
                    <a:p>
                      <a:pPr algn="l" fontAlgn="ctr"/>
                      <a:r>
                        <a:rPr lang="pt-BR" sz="1100" b="0" i="0" u="none" strike="noStrike" dirty="0">
                          <a:solidFill>
                            <a:srgbClr val="000000"/>
                          </a:solidFill>
                          <a:effectLst/>
                          <a:latin typeface="Arial" panose="020B0604020202020204" pitchFamily="34" charset="0"/>
                        </a:rPr>
                        <a:t>Random Forest</a:t>
                      </a:r>
                    </a:p>
                  </a:txBody>
                  <a:tcPr marL="5458" marR="5458" marT="5458"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0,0217</a:t>
                      </a:r>
                    </a:p>
                  </a:txBody>
                  <a:tcPr marL="5458" marR="5458" marT="5458" marB="0" anchor="ctr">
                    <a:lnL>
                      <a:noFill/>
                    </a:lnL>
                    <a:lnR>
                      <a:noFill/>
                    </a:lnR>
                    <a:lnT>
                      <a:noFill/>
                    </a:lnT>
                    <a:lnB>
                      <a:noFill/>
                    </a:lnB>
                    <a:solidFill>
                      <a:srgbClr val="FFEB84"/>
                    </a:solidFill>
                  </a:tcPr>
                </a:tc>
                <a:tc>
                  <a:txBody>
                    <a:bodyPr/>
                    <a:lstStyle/>
                    <a:p>
                      <a:pPr algn="ctr" fontAlgn="ctr"/>
                      <a:r>
                        <a:rPr lang="pt-BR" sz="1100" b="0" i="0" u="none" strike="noStrike">
                          <a:solidFill>
                            <a:srgbClr val="000000"/>
                          </a:solidFill>
                          <a:effectLst/>
                          <a:latin typeface="Arial" panose="020B0604020202020204" pitchFamily="34" charset="0"/>
                        </a:rPr>
                        <a:t>0,0446</a:t>
                      </a:r>
                    </a:p>
                  </a:txBody>
                  <a:tcPr marL="5458" marR="5458" marT="5458" marB="0" anchor="ctr">
                    <a:lnL>
                      <a:noFill/>
                    </a:lnL>
                    <a:lnR>
                      <a:noFill/>
                    </a:lnR>
                    <a:lnT>
                      <a:noFill/>
                    </a:lnT>
                    <a:lnB>
                      <a:noFill/>
                    </a:lnB>
                    <a:solidFill>
                      <a:srgbClr val="FEEA83"/>
                    </a:solidFill>
                  </a:tcPr>
                </a:tc>
                <a:tc>
                  <a:txBody>
                    <a:bodyPr/>
                    <a:lstStyle/>
                    <a:p>
                      <a:pPr algn="ctr" fontAlgn="ctr"/>
                      <a:r>
                        <a:rPr lang="pt-BR" sz="1100" b="0" i="0" u="none" strike="noStrike">
                          <a:solidFill>
                            <a:srgbClr val="000000"/>
                          </a:solidFill>
                          <a:effectLst/>
                          <a:latin typeface="Arial" panose="020B0604020202020204" pitchFamily="34" charset="0"/>
                        </a:rPr>
                        <a:t>0,0903</a:t>
                      </a:r>
                    </a:p>
                  </a:txBody>
                  <a:tcPr marL="5458" marR="5458" marT="5458" marB="0" anchor="ctr">
                    <a:lnL>
                      <a:noFill/>
                    </a:lnL>
                    <a:lnR>
                      <a:noFill/>
                    </a:lnR>
                    <a:lnT>
                      <a:noFill/>
                    </a:lnT>
                    <a:lnB>
                      <a:noFill/>
                    </a:lnB>
                    <a:solidFill>
                      <a:srgbClr val="FFE483"/>
                    </a:solidFill>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r>
                        <a:rPr lang="pt-BR" sz="1100" b="0" i="0" u="none" strike="noStrike" dirty="0">
                          <a:solidFill>
                            <a:srgbClr val="000000"/>
                          </a:solidFill>
                          <a:effectLst/>
                          <a:latin typeface="Arial" panose="020B0604020202020204" pitchFamily="34" charset="0"/>
                        </a:rPr>
                        <a:t>Random Forest</a:t>
                      </a:r>
                    </a:p>
                  </a:txBody>
                  <a:tcPr marL="5458" marR="5458" marT="5458"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0,0249</a:t>
                      </a:r>
                    </a:p>
                  </a:txBody>
                  <a:tcPr marL="5458" marR="5458" marT="5458" marB="0" anchor="ctr">
                    <a:lnL>
                      <a:noFill/>
                    </a:lnL>
                    <a:lnR>
                      <a:noFill/>
                    </a:lnR>
                    <a:lnT>
                      <a:noFill/>
                    </a:lnT>
                    <a:lnB>
                      <a:noFill/>
                    </a:lnB>
                    <a:solidFill>
                      <a:srgbClr val="FFEB84"/>
                    </a:solidFill>
                  </a:tcPr>
                </a:tc>
                <a:tc>
                  <a:txBody>
                    <a:bodyPr/>
                    <a:lstStyle/>
                    <a:p>
                      <a:pPr algn="ctr" fontAlgn="ctr"/>
                      <a:r>
                        <a:rPr lang="pt-BR" sz="1100" b="0" i="0" u="none" strike="noStrike" dirty="0">
                          <a:solidFill>
                            <a:srgbClr val="000000"/>
                          </a:solidFill>
                          <a:effectLst/>
                          <a:latin typeface="Arial" panose="020B0604020202020204" pitchFamily="34" charset="0"/>
                        </a:rPr>
                        <a:t>0,0585</a:t>
                      </a:r>
                    </a:p>
                  </a:txBody>
                  <a:tcPr marL="5458" marR="5458" marT="5458" marB="0" anchor="ctr">
                    <a:lnL>
                      <a:noFill/>
                    </a:lnL>
                    <a:lnR>
                      <a:noFill/>
                    </a:lnR>
                    <a:lnT>
                      <a:noFill/>
                    </a:lnT>
                    <a:lnB>
                      <a:noFill/>
                    </a:lnB>
                    <a:solidFill>
                      <a:srgbClr val="F8696B"/>
                    </a:solidFill>
                  </a:tcPr>
                </a:tc>
                <a:tc>
                  <a:txBody>
                    <a:bodyPr/>
                    <a:lstStyle/>
                    <a:p>
                      <a:pPr algn="ctr" fontAlgn="ctr"/>
                      <a:r>
                        <a:rPr lang="pt-BR" sz="1100" b="0" i="0" u="none" strike="noStrike">
                          <a:solidFill>
                            <a:srgbClr val="000000"/>
                          </a:solidFill>
                          <a:effectLst/>
                          <a:latin typeface="Arial" panose="020B0604020202020204" pitchFamily="34" charset="0"/>
                        </a:rPr>
                        <a:t>0,1055</a:t>
                      </a:r>
                    </a:p>
                  </a:txBody>
                  <a:tcPr marL="5458" marR="5458" marT="5458" marB="0" anchor="ctr">
                    <a:lnL>
                      <a:noFill/>
                    </a:lnL>
                    <a:lnR>
                      <a:noFill/>
                    </a:lnR>
                    <a:lnT>
                      <a:noFill/>
                    </a:lnT>
                    <a:lnB>
                      <a:noFill/>
                    </a:lnB>
                    <a:solidFill>
                      <a:srgbClr val="FFE984"/>
                    </a:solidFill>
                  </a:tcPr>
                </a:tc>
                <a:extLst>
                  <a:ext uri="{0D108BD9-81ED-4DB2-BD59-A6C34878D82A}">
                    <a16:rowId xmlns:a16="http://schemas.microsoft.com/office/drawing/2014/main" val="4022316385"/>
                  </a:ext>
                </a:extLst>
              </a:tr>
              <a:tr h="161522">
                <a:tc>
                  <a:txBody>
                    <a:bodyPr/>
                    <a:lstStyle/>
                    <a:p>
                      <a:pPr algn="l" fontAlgn="ctr"/>
                      <a:r>
                        <a:rPr lang="pt-BR" sz="1100" b="0" i="0" u="none" strike="noStrike">
                          <a:solidFill>
                            <a:srgbClr val="000000"/>
                          </a:solidFill>
                          <a:effectLst/>
                          <a:latin typeface="Arial" panose="020B0604020202020204" pitchFamily="34" charset="0"/>
                        </a:rPr>
                        <a:t>Light GBM</a:t>
                      </a:r>
                    </a:p>
                  </a:txBody>
                  <a:tcPr marL="5458" marR="5458" marT="5458" marB="0" anchor="ctr">
                    <a:lnL>
                      <a:noFill/>
                    </a:lnL>
                    <a:lnR>
                      <a:noFill/>
                    </a:lnR>
                    <a:lnT>
                      <a:noFill/>
                    </a:lnT>
                    <a:lnB>
                      <a:noFill/>
                    </a:lnB>
                  </a:tcPr>
                </a:tc>
                <a:tc>
                  <a:txBody>
                    <a:bodyPr/>
                    <a:lstStyle/>
                    <a:p>
                      <a:pPr algn="ctr" fontAlgn="ctr"/>
                      <a:r>
                        <a:rPr lang="pt-BR" sz="1100" b="0" i="0" u="none" strike="noStrike" dirty="0">
                          <a:solidFill>
                            <a:srgbClr val="000000"/>
                          </a:solidFill>
                          <a:effectLst/>
                          <a:latin typeface="Arial" panose="020B0604020202020204" pitchFamily="34" charset="0"/>
                        </a:rPr>
                        <a:t>0,0213</a:t>
                      </a:r>
                    </a:p>
                  </a:txBody>
                  <a:tcPr marL="5458" marR="5458" marT="5458" marB="0" anchor="ctr">
                    <a:lnL>
                      <a:noFill/>
                    </a:lnL>
                    <a:lnR>
                      <a:noFill/>
                    </a:lnR>
                    <a:lnT>
                      <a:noFill/>
                    </a:lnT>
                    <a:lnB>
                      <a:noFill/>
                    </a:lnB>
                    <a:solidFill>
                      <a:srgbClr val="6CC07B"/>
                    </a:solidFill>
                  </a:tcPr>
                </a:tc>
                <a:tc>
                  <a:txBody>
                    <a:bodyPr/>
                    <a:lstStyle/>
                    <a:p>
                      <a:pPr algn="ctr" fontAlgn="ctr"/>
                      <a:r>
                        <a:rPr lang="pt-BR" sz="1100" b="0" i="0" u="none" strike="noStrike">
                          <a:solidFill>
                            <a:srgbClr val="000000"/>
                          </a:solidFill>
                          <a:effectLst/>
                          <a:latin typeface="Arial" panose="020B0604020202020204" pitchFamily="34" charset="0"/>
                        </a:rPr>
                        <a:t>0,0444</a:t>
                      </a:r>
                    </a:p>
                  </a:txBody>
                  <a:tcPr marL="5458" marR="5458" marT="5458" marB="0" anchor="ctr">
                    <a:lnL>
                      <a:noFill/>
                    </a:lnL>
                    <a:lnR>
                      <a:noFill/>
                    </a:lnR>
                    <a:lnT>
                      <a:noFill/>
                    </a:lnT>
                    <a:lnB>
                      <a:noFill/>
                    </a:lnB>
                    <a:solidFill>
                      <a:srgbClr val="FDEA83"/>
                    </a:solidFill>
                  </a:tcPr>
                </a:tc>
                <a:tc>
                  <a:txBody>
                    <a:bodyPr/>
                    <a:lstStyle/>
                    <a:p>
                      <a:pPr algn="ctr" fontAlgn="ctr"/>
                      <a:r>
                        <a:rPr lang="pt-BR" sz="1100" b="0" i="0" u="none" strike="noStrike">
                          <a:solidFill>
                            <a:srgbClr val="000000"/>
                          </a:solidFill>
                          <a:effectLst/>
                          <a:latin typeface="Arial" panose="020B0604020202020204" pitchFamily="34" charset="0"/>
                        </a:rPr>
                        <a:t>0,0884</a:t>
                      </a:r>
                    </a:p>
                  </a:txBody>
                  <a:tcPr marL="5458" marR="5458" marT="5458" marB="0" anchor="ctr">
                    <a:lnL>
                      <a:noFill/>
                    </a:lnL>
                    <a:lnR>
                      <a:noFill/>
                    </a:lnR>
                    <a:lnT>
                      <a:noFill/>
                    </a:lnT>
                    <a:lnB>
                      <a:noFill/>
                    </a:lnB>
                    <a:solidFill>
                      <a:srgbClr val="FCEA83"/>
                    </a:solidFill>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Light GBM</a:t>
                      </a:r>
                    </a:p>
                  </a:txBody>
                  <a:tcPr marL="5458" marR="5458" marT="5458"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0,0246</a:t>
                      </a:r>
                    </a:p>
                  </a:txBody>
                  <a:tcPr marL="5458" marR="5458" marT="5458" marB="0" anchor="ctr">
                    <a:lnL>
                      <a:noFill/>
                    </a:lnL>
                    <a:lnR>
                      <a:noFill/>
                    </a:lnR>
                    <a:lnT>
                      <a:noFill/>
                    </a:lnT>
                    <a:lnB>
                      <a:noFill/>
                    </a:lnB>
                    <a:solidFill>
                      <a:srgbClr val="6CC07B"/>
                    </a:solidFill>
                  </a:tcPr>
                </a:tc>
                <a:tc>
                  <a:txBody>
                    <a:bodyPr/>
                    <a:lstStyle/>
                    <a:p>
                      <a:pPr algn="ctr" fontAlgn="ctr"/>
                      <a:r>
                        <a:rPr lang="pt-BR" sz="1100" b="0" i="0" u="none" strike="noStrike">
                          <a:solidFill>
                            <a:srgbClr val="000000"/>
                          </a:solidFill>
                          <a:effectLst/>
                          <a:latin typeface="Arial" panose="020B0604020202020204" pitchFamily="34" charset="0"/>
                        </a:rPr>
                        <a:t>0,0495</a:t>
                      </a:r>
                    </a:p>
                  </a:txBody>
                  <a:tcPr marL="5458" marR="5458" marT="5458" marB="0" anchor="ctr">
                    <a:lnL>
                      <a:noFill/>
                    </a:lnL>
                    <a:lnR>
                      <a:noFill/>
                    </a:lnR>
                    <a:lnT>
                      <a:noFill/>
                    </a:lnT>
                    <a:lnB>
                      <a:noFill/>
                    </a:lnB>
                    <a:solidFill>
                      <a:srgbClr val="FBEA83"/>
                    </a:solidFill>
                  </a:tcPr>
                </a:tc>
                <a:tc>
                  <a:txBody>
                    <a:bodyPr/>
                    <a:lstStyle/>
                    <a:p>
                      <a:pPr algn="ctr" fontAlgn="ctr"/>
                      <a:r>
                        <a:rPr lang="pt-BR" sz="1100" b="0" i="0" u="none" strike="noStrike">
                          <a:solidFill>
                            <a:srgbClr val="000000"/>
                          </a:solidFill>
                          <a:effectLst/>
                          <a:latin typeface="Arial" panose="020B0604020202020204" pitchFamily="34" charset="0"/>
                        </a:rPr>
                        <a:t>0,1043</a:t>
                      </a:r>
                    </a:p>
                  </a:txBody>
                  <a:tcPr marL="5458" marR="5458" marT="5458" marB="0" anchor="ctr">
                    <a:lnL>
                      <a:noFill/>
                    </a:lnL>
                    <a:lnR>
                      <a:noFill/>
                    </a:lnR>
                    <a:lnT>
                      <a:noFill/>
                    </a:lnT>
                    <a:lnB>
                      <a:noFill/>
                    </a:lnB>
                    <a:solidFill>
                      <a:srgbClr val="FDEA83"/>
                    </a:solidFill>
                  </a:tcPr>
                </a:tc>
                <a:extLst>
                  <a:ext uri="{0D108BD9-81ED-4DB2-BD59-A6C34878D82A}">
                    <a16:rowId xmlns:a16="http://schemas.microsoft.com/office/drawing/2014/main" val="3444001573"/>
                  </a:ext>
                </a:extLst>
              </a:tr>
              <a:tr h="161522">
                <a:tc>
                  <a:txBody>
                    <a:bodyPr/>
                    <a:lstStyle/>
                    <a:p>
                      <a:pPr algn="l" fontAlgn="ctr"/>
                      <a:r>
                        <a:rPr lang="pt-BR" sz="1100" b="0" i="0" u="none" strike="noStrike">
                          <a:solidFill>
                            <a:srgbClr val="000000"/>
                          </a:solidFill>
                          <a:effectLst/>
                          <a:latin typeface="Arial" panose="020B0604020202020204" pitchFamily="34" charset="0"/>
                        </a:rPr>
                        <a:t>LSTM</a:t>
                      </a:r>
                    </a:p>
                  </a:txBody>
                  <a:tcPr marL="5458" marR="5458" marT="5458" marB="0" anchor="ctr">
                    <a:lnL>
                      <a:noFill/>
                    </a:lnL>
                    <a:lnR>
                      <a:noFill/>
                    </a:lnR>
                    <a:lnT>
                      <a:noFill/>
                    </a:lnT>
                    <a:lnB>
                      <a:noFill/>
                    </a:lnB>
                  </a:tcPr>
                </a:tc>
                <a:tc>
                  <a:txBody>
                    <a:bodyPr/>
                    <a:lstStyle/>
                    <a:p>
                      <a:pPr algn="ctr" fontAlgn="ctr"/>
                      <a:r>
                        <a:rPr lang="pt-BR" sz="1100" b="0" i="0" u="none" strike="noStrike" dirty="0">
                          <a:solidFill>
                            <a:srgbClr val="000000"/>
                          </a:solidFill>
                          <a:effectLst/>
                          <a:latin typeface="Arial" panose="020B0604020202020204" pitchFamily="34" charset="0"/>
                        </a:rPr>
                        <a:t>0,0227</a:t>
                      </a:r>
                    </a:p>
                  </a:txBody>
                  <a:tcPr marL="5458" marR="5458" marT="5458" marB="0" anchor="ctr">
                    <a:lnL>
                      <a:noFill/>
                    </a:lnL>
                    <a:lnR>
                      <a:noFill/>
                    </a:lnR>
                    <a:lnT>
                      <a:noFill/>
                    </a:lnT>
                    <a:lnB>
                      <a:noFill/>
                    </a:lnB>
                    <a:solidFill>
                      <a:srgbClr val="FB9E76"/>
                    </a:solidFill>
                  </a:tcPr>
                </a:tc>
                <a:tc>
                  <a:txBody>
                    <a:bodyPr/>
                    <a:lstStyle/>
                    <a:p>
                      <a:pPr algn="ctr" fontAlgn="ctr"/>
                      <a:r>
                        <a:rPr lang="pt-BR" sz="1100" b="0" i="0" u="none" strike="noStrike">
                          <a:solidFill>
                            <a:srgbClr val="000000"/>
                          </a:solidFill>
                          <a:effectLst/>
                          <a:latin typeface="Arial" panose="020B0604020202020204" pitchFamily="34" charset="0"/>
                        </a:rPr>
                        <a:t>0,0450</a:t>
                      </a:r>
                    </a:p>
                  </a:txBody>
                  <a:tcPr marL="5458" marR="5458" marT="5458" marB="0" anchor="ctr">
                    <a:lnL>
                      <a:noFill/>
                    </a:lnL>
                    <a:lnR>
                      <a:noFill/>
                    </a:lnR>
                    <a:lnT>
                      <a:noFill/>
                    </a:lnT>
                    <a:lnB>
                      <a:noFill/>
                    </a:lnB>
                    <a:solidFill>
                      <a:srgbClr val="FECE7F"/>
                    </a:solidFill>
                  </a:tcPr>
                </a:tc>
                <a:tc>
                  <a:txBody>
                    <a:bodyPr/>
                    <a:lstStyle/>
                    <a:p>
                      <a:pPr algn="ctr" fontAlgn="ctr"/>
                      <a:r>
                        <a:rPr lang="pt-BR" sz="1100" b="0" i="0" u="none" strike="noStrike">
                          <a:solidFill>
                            <a:srgbClr val="000000"/>
                          </a:solidFill>
                          <a:effectLst/>
                          <a:latin typeface="Arial" panose="020B0604020202020204" pitchFamily="34" charset="0"/>
                        </a:rPr>
                        <a:t>0,0893</a:t>
                      </a:r>
                    </a:p>
                  </a:txBody>
                  <a:tcPr marL="5458" marR="5458" marT="5458" marB="0" anchor="ctr">
                    <a:lnL>
                      <a:noFill/>
                    </a:lnL>
                    <a:lnR>
                      <a:noFill/>
                    </a:lnR>
                    <a:lnT>
                      <a:noFill/>
                    </a:lnT>
                    <a:lnB>
                      <a:noFill/>
                    </a:lnB>
                    <a:solidFill>
                      <a:srgbClr val="FFEB84"/>
                    </a:solidFill>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LSTM</a:t>
                      </a:r>
                    </a:p>
                  </a:txBody>
                  <a:tcPr marL="5458" marR="5458" marT="5458"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0,0250</a:t>
                      </a:r>
                    </a:p>
                  </a:txBody>
                  <a:tcPr marL="5458" marR="5458" marT="5458" marB="0" anchor="ctr">
                    <a:lnL>
                      <a:noFill/>
                    </a:lnL>
                    <a:lnR>
                      <a:noFill/>
                    </a:lnR>
                    <a:lnT>
                      <a:noFill/>
                    </a:lnT>
                    <a:lnB>
                      <a:noFill/>
                    </a:lnB>
                    <a:solidFill>
                      <a:srgbClr val="FFEA84"/>
                    </a:solidFill>
                  </a:tcPr>
                </a:tc>
                <a:tc>
                  <a:txBody>
                    <a:bodyPr/>
                    <a:lstStyle/>
                    <a:p>
                      <a:pPr algn="ctr" fontAlgn="ctr"/>
                      <a:r>
                        <a:rPr lang="pt-BR" sz="1100" b="0" i="0" u="none" strike="noStrike">
                          <a:solidFill>
                            <a:srgbClr val="000000"/>
                          </a:solidFill>
                          <a:effectLst/>
                          <a:latin typeface="Arial" panose="020B0604020202020204" pitchFamily="34" charset="0"/>
                        </a:rPr>
                        <a:t>0,0500</a:t>
                      </a:r>
                    </a:p>
                  </a:txBody>
                  <a:tcPr marL="5458" marR="5458" marT="5458" marB="0" anchor="ctr">
                    <a:lnL>
                      <a:noFill/>
                    </a:lnL>
                    <a:lnR>
                      <a:noFill/>
                    </a:lnR>
                    <a:lnT>
                      <a:noFill/>
                    </a:lnT>
                    <a:lnB>
                      <a:noFill/>
                    </a:lnB>
                    <a:solidFill>
                      <a:srgbClr val="FFEB84"/>
                    </a:solidFill>
                  </a:tcPr>
                </a:tc>
                <a:tc>
                  <a:txBody>
                    <a:bodyPr/>
                    <a:lstStyle/>
                    <a:p>
                      <a:pPr algn="ctr" fontAlgn="ctr"/>
                      <a:r>
                        <a:rPr lang="pt-BR" sz="1100" b="0" i="0" u="none" strike="noStrike">
                          <a:solidFill>
                            <a:srgbClr val="000000"/>
                          </a:solidFill>
                          <a:effectLst/>
                          <a:latin typeface="Arial" panose="020B0604020202020204" pitchFamily="34" charset="0"/>
                        </a:rPr>
                        <a:t>0,1052</a:t>
                      </a:r>
                    </a:p>
                  </a:txBody>
                  <a:tcPr marL="5458" marR="5458" marT="5458" marB="0" anchor="ctr">
                    <a:lnL>
                      <a:noFill/>
                    </a:lnL>
                    <a:lnR>
                      <a:noFill/>
                    </a:lnR>
                    <a:lnT>
                      <a:noFill/>
                    </a:lnT>
                    <a:lnB>
                      <a:noFill/>
                    </a:lnB>
                    <a:solidFill>
                      <a:srgbClr val="FFEB84"/>
                    </a:solidFill>
                  </a:tcPr>
                </a:tc>
                <a:extLst>
                  <a:ext uri="{0D108BD9-81ED-4DB2-BD59-A6C34878D82A}">
                    <a16:rowId xmlns:a16="http://schemas.microsoft.com/office/drawing/2014/main" val="2425546441"/>
                  </a:ext>
                </a:extLst>
              </a:tr>
              <a:tr h="161522">
                <a:tc>
                  <a:txBody>
                    <a:bodyPr/>
                    <a:lstStyle/>
                    <a:p>
                      <a:pPr algn="l" fontAlgn="ctr"/>
                      <a:r>
                        <a:rPr lang="pt-BR" sz="1100" b="0" i="0" u="none" strike="noStrike" dirty="0">
                          <a:solidFill>
                            <a:srgbClr val="000000"/>
                          </a:solidFill>
                          <a:effectLst/>
                          <a:latin typeface="Arial" panose="020B0604020202020204" pitchFamily="34" charset="0"/>
                        </a:rPr>
                        <a:t>Prophet</a:t>
                      </a: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0,0219</a:t>
                      </a: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solidFill>
                      <a:srgbClr val="FFDF82"/>
                    </a:solidFill>
                  </a:tcPr>
                </a:tc>
                <a:tc>
                  <a:txBody>
                    <a:bodyPr/>
                    <a:lstStyle/>
                    <a:p>
                      <a:pPr algn="ctr" fontAlgn="ctr"/>
                      <a:r>
                        <a:rPr lang="pt-BR" sz="1100" b="0" i="0" u="none" strike="noStrike">
                          <a:solidFill>
                            <a:srgbClr val="000000"/>
                          </a:solidFill>
                          <a:effectLst/>
                          <a:latin typeface="Arial" panose="020B0604020202020204" pitchFamily="34" charset="0"/>
                        </a:rPr>
                        <a:t>0,0463</a:t>
                      </a: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pt-BR" sz="1100" b="0" i="0" u="none" strike="noStrike">
                          <a:solidFill>
                            <a:srgbClr val="000000"/>
                          </a:solidFill>
                          <a:effectLst/>
                          <a:latin typeface="Arial" panose="020B0604020202020204" pitchFamily="34" charset="0"/>
                        </a:rPr>
                        <a:t>0,1068</a:t>
                      </a: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solidFill>
                      <a:srgbClr val="F8696B"/>
                    </a:solidFill>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r>
                        <a:rPr lang="pt-BR" sz="1100" b="0" i="0" u="none" strike="noStrike" dirty="0">
                          <a:solidFill>
                            <a:srgbClr val="000000"/>
                          </a:solidFill>
                          <a:effectLst/>
                          <a:latin typeface="Arial" panose="020B0604020202020204" pitchFamily="34" charset="0"/>
                        </a:rPr>
                        <a:t>Prophet</a:t>
                      </a: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0,0252</a:t>
                      </a: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solidFill>
                      <a:srgbClr val="FFE483"/>
                    </a:solidFill>
                  </a:tcPr>
                </a:tc>
                <a:tc>
                  <a:txBody>
                    <a:bodyPr/>
                    <a:lstStyle/>
                    <a:p>
                      <a:pPr algn="ctr" fontAlgn="ctr"/>
                      <a:r>
                        <a:rPr lang="pt-BR" sz="1100" b="0" i="0" u="none" strike="noStrike">
                          <a:solidFill>
                            <a:srgbClr val="000000"/>
                          </a:solidFill>
                          <a:effectLst/>
                          <a:latin typeface="Arial" panose="020B0604020202020204" pitchFamily="34" charset="0"/>
                        </a:rPr>
                        <a:t>0,0511</a:t>
                      </a: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solidFill>
                      <a:srgbClr val="FFDA81"/>
                    </a:solidFill>
                  </a:tcPr>
                </a:tc>
                <a:tc>
                  <a:txBody>
                    <a:bodyPr/>
                    <a:lstStyle/>
                    <a:p>
                      <a:pPr algn="ctr" fontAlgn="ctr"/>
                      <a:r>
                        <a:rPr lang="pt-BR" sz="1100" b="0" i="0" u="none" strike="noStrike">
                          <a:solidFill>
                            <a:srgbClr val="000000"/>
                          </a:solidFill>
                          <a:effectLst/>
                          <a:latin typeface="Arial" panose="020B0604020202020204" pitchFamily="34" charset="0"/>
                        </a:rPr>
                        <a:t>0,1209</a:t>
                      </a: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solidFill>
                      <a:srgbClr val="F8696B"/>
                    </a:solidFill>
                  </a:tcPr>
                </a:tc>
                <a:extLst>
                  <a:ext uri="{0D108BD9-81ED-4DB2-BD59-A6C34878D82A}">
                    <a16:rowId xmlns:a16="http://schemas.microsoft.com/office/drawing/2014/main" val="2223647171"/>
                  </a:ext>
                </a:extLst>
              </a:tr>
              <a:tr h="161522">
                <a:tc>
                  <a:txBody>
                    <a:bodyPr/>
                    <a:lstStyle/>
                    <a:p>
                      <a:pPr algn="ctr" fontAlgn="ctr"/>
                      <a:endParaRPr lang="pt-BR" sz="1100" b="0" i="0" u="none" strike="noStrike">
                        <a:solidFill>
                          <a:srgbClr val="02BAB1"/>
                        </a:solidFill>
                        <a:effectLst/>
                        <a:latin typeface="Calibri" panose="020F0502020204030204" pitchFamily="34" charset="0"/>
                      </a:endParaRPr>
                    </a:p>
                  </a:txBody>
                  <a:tcPr marL="5458" marR="5458" marT="545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2BAB1"/>
                        </a:solidFill>
                        <a:effectLst/>
                        <a:latin typeface="Calibri" panose="020F0502020204030204" pitchFamily="34" charset="0"/>
                      </a:endParaRPr>
                    </a:p>
                  </a:txBody>
                  <a:tcPr marL="5458" marR="5458" marT="545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dirty="0">
                        <a:solidFill>
                          <a:srgbClr val="02BAB1"/>
                        </a:solidFill>
                        <a:effectLst/>
                        <a:latin typeface="Calibri" panose="020F0502020204030204" pitchFamily="34" charset="0"/>
                      </a:endParaRPr>
                    </a:p>
                  </a:txBody>
                  <a:tcPr marL="5458" marR="5458" marT="545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2BAB1"/>
                        </a:solidFill>
                        <a:effectLst/>
                        <a:latin typeface="Calibri" panose="020F0502020204030204" pitchFamily="34" charset="0"/>
                      </a:endParaRPr>
                    </a:p>
                  </a:txBody>
                  <a:tcPr marL="5458" marR="5458" marT="545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ctr" fontAlgn="ctr"/>
                      <a:endParaRPr lang="pt-BR" sz="1100" b="0" i="0" u="none" strike="noStrike">
                        <a:solidFill>
                          <a:srgbClr val="02BAB1"/>
                        </a:solidFill>
                        <a:effectLst/>
                        <a:latin typeface="Calibri" panose="020F0502020204030204" pitchFamily="34" charset="0"/>
                      </a:endParaRPr>
                    </a:p>
                  </a:txBody>
                  <a:tcPr marL="5458" marR="5458" marT="545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2BAB1"/>
                        </a:solidFill>
                        <a:effectLst/>
                        <a:latin typeface="Calibri" panose="020F0502020204030204" pitchFamily="34" charset="0"/>
                      </a:endParaRPr>
                    </a:p>
                  </a:txBody>
                  <a:tcPr marL="5458" marR="5458" marT="545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2BAB1"/>
                        </a:solidFill>
                        <a:effectLst/>
                        <a:latin typeface="Calibri" panose="020F0502020204030204" pitchFamily="34" charset="0"/>
                      </a:endParaRPr>
                    </a:p>
                  </a:txBody>
                  <a:tcPr marL="5458" marR="5458" marT="545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2BAB1"/>
                        </a:solidFill>
                        <a:effectLst/>
                        <a:latin typeface="Calibri" panose="020F0502020204030204" pitchFamily="34" charset="0"/>
                      </a:endParaRPr>
                    </a:p>
                  </a:txBody>
                  <a:tcPr marL="5458" marR="5458" marT="5458"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563389828"/>
                  </a:ext>
                </a:extLst>
              </a:tr>
              <a:tr h="161522">
                <a:tc>
                  <a:txBody>
                    <a:bodyPr/>
                    <a:lstStyle/>
                    <a:p>
                      <a:pPr algn="l" fontAlgn="ctr"/>
                      <a:r>
                        <a:rPr lang="pt-BR" sz="1100" b="0" i="0" u="none" strike="noStrike">
                          <a:solidFill>
                            <a:srgbClr val="000000"/>
                          </a:solidFill>
                          <a:effectLst/>
                          <a:latin typeface="Arial" panose="020B0604020202020204" pitchFamily="34" charset="0"/>
                        </a:rPr>
                        <a:t>BBAS3</a:t>
                      </a:r>
                    </a:p>
                  </a:txBody>
                  <a:tcPr marL="5458" marR="5458" marT="5458" marB="0" anchor="ctr">
                    <a:lnL>
                      <a:noFill/>
                    </a:lnL>
                    <a:lnR>
                      <a:noFill/>
                    </a:lnR>
                    <a:lnT>
                      <a:noFill/>
                    </a:lnT>
                    <a:lnB>
                      <a:noFill/>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SANB11</a:t>
                      </a:r>
                    </a:p>
                  </a:txBody>
                  <a:tcPr marL="5458" marR="5458" marT="5458" marB="0" anchor="ctr">
                    <a:lnL>
                      <a:noFill/>
                    </a:lnL>
                    <a:lnR>
                      <a:noFill/>
                    </a:lnR>
                    <a:lnT>
                      <a:noFill/>
                    </a:lnT>
                    <a:lnB>
                      <a:noFill/>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extLst>
                  <a:ext uri="{0D108BD9-81ED-4DB2-BD59-A6C34878D82A}">
                    <a16:rowId xmlns:a16="http://schemas.microsoft.com/office/drawing/2014/main" val="3572103658"/>
                  </a:ext>
                </a:extLst>
              </a:tr>
              <a:tr h="147301">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0753922"/>
                  </a:ext>
                </a:extLst>
              </a:tr>
              <a:tr h="161522">
                <a:tc>
                  <a:txBody>
                    <a:bodyPr/>
                    <a:lstStyle/>
                    <a:p>
                      <a:pPr algn="l" fontAlgn="ctr"/>
                      <a:r>
                        <a:rPr lang="pt-BR" sz="1100" b="0" i="0" u="none" strike="noStrike">
                          <a:solidFill>
                            <a:srgbClr val="000000"/>
                          </a:solidFill>
                          <a:effectLst/>
                          <a:latin typeface="Arial" panose="020B0604020202020204" pitchFamily="34" charset="0"/>
                        </a:rPr>
                        <a:t>Modelo</a:t>
                      </a:r>
                    </a:p>
                  </a:txBody>
                  <a:tcPr marL="5458" marR="5458" marT="5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RMSE_Diário</a:t>
                      </a:r>
                    </a:p>
                  </a:txBody>
                  <a:tcPr marL="5458" marR="5458" marT="5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RMSE_Semanal</a:t>
                      </a:r>
                    </a:p>
                  </a:txBody>
                  <a:tcPr marL="5458" marR="5458" marT="5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RMSE_Mensal</a:t>
                      </a:r>
                    </a:p>
                  </a:txBody>
                  <a:tcPr marL="5458" marR="5458" marT="5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Modelo</a:t>
                      </a:r>
                    </a:p>
                  </a:txBody>
                  <a:tcPr marL="5458" marR="5458" marT="5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RMSE_Diário</a:t>
                      </a:r>
                    </a:p>
                  </a:txBody>
                  <a:tcPr marL="5458" marR="5458" marT="5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RMSE_Semanal</a:t>
                      </a:r>
                    </a:p>
                  </a:txBody>
                  <a:tcPr marL="5458" marR="5458" marT="5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RMSE_Mensal</a:t>
                      </a:r>
                    </a:p>
                  </a:txBody>
                  <a:tcPr marL="5458" marR="5458" marT="5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9575941"/>
                  </a:ext>
                </a:extLst>
              </a:tr>
              <a:tr h="161522">
                <a:tc>
                  <a:txBody>
                    <a:bodyPr/>
                    <a:lstStyle/>
                    <a:p>
                      <a:pPr algn="l" fontAlgn="ctr"/>
                      <a:r>
                        <a:rPr lang="pt-BR" sz="1100" b="0" i="0" u="none" strike="noStrike">
                          <a:solidFill>
                            <a:srgbClr val="000000"/>
                          </a:solidFill>
                          <a:effectLst/>
                          <a:latin typeface="Arial" panose="020B0604020202020204" pitchFamily="34" charset="0"/>
                        </a:rPr>
                        <a:t>Baseline</a:t>
                      </a:r>
                    </a:p>
                  </a:txBody>
                  <a:tcPr marL="5458" marR="5458" marT="545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100" b="0" i="0" u="none" strike="noStrike">
                          <a:solidFill>
                            <a:srgbClr val="000000"/>
                          </a:solidFill>
                          <a:effectLst/>
                          <a:latin typeface="Arial" panose="020B0604020202020204" pitchFamily="34" charset="0"/>
                        </a:rPr>
                        <a:t>0,0308</a:t>
                      </a:r>
                    </a:p>
                  </a:txBody>
                  <a:tcPr marL="5458" marR="5458" marT="5458" marB="0" anchor="ctr">
                    <a:lnL>
                      <a:noFill/>
                    </a:lnL>
                    <a:lnR>
                      <a:noFill/>
                    </a:lnR>
                    <a:lnT w="6350" cap="flat" cmpd="sng" algn="ctr">
                      <a:solidFill>
                        <a:srgbClr val="000000"/>
                      </a:solidFill>
                      <a:prstDash val="solid"/>
                      <a:round/>
                      <a:headEnd type="none" w="med" len="med"/>
                      <a:tailEnd type="none" w="med" len="med"/>
                    </a:lnT>
                    <a:lnB>
                      <a:noFill/>
                    </a:lnB>
                    <a:solidFill>
                      <a:srgbClr val="FFEB84"/>
                    </a:solidFill>
                  </a:tcPr>
                </a:tc>
                <a:tc>
                  <a:txBody>
                    <a:bodyPr/>
                    <a:lstStyle/>
                    <a:p>
                      <a:pPr algn="ctr" fontAlgn="ctr"/>
                      <a:r>
                        <a:rPr lang="pt-BR" sz="1100" b="0" i="0" u="none" strike="noStrike">
                          <a:solidFill>
                            <a:srgbClr val="000000"/>
                          </a:solidFill>
                          <a:effectLst/>
                          <a:latin typeface="Arial" panose="020B0604020202020204" pitchFamily="34" charset="0"/>
                        </a:rPr>
                        <a:t>0,0308</a:t>
                      </a:r>
                    </a:p>
                  </a:txBody>
                  <a:tcPr marL="5458" marR="5458" marT="5458" marB="0" anchor="ctr">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ctr" fontAlgn="ctr"/>
                      <a:r>
                        <a:rPr lang="pt-BR" sz="1100" b="0" i="0" u="none" strike="noStrike">
                          <a:solidFill>
                            <a:srgbClr val="000000"/>
                          </a:solidFill>
                          <a:effectLst/>
                          <a:latin typeface="Arial" panose="020B0604020202020204" pitchFamily="34" charset="0"/>
                        </a:rPr>
                        <a:t>0,0308</a:t>
                      </a:r>
                    </a:p>
                  </a:txBody>
                  <a:tcPr marL="5458" marR="5458" marT="5458" marB="0" anchor="ctr">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r>
                        <a:rPr lang="pt-BR" sz="1100" b="0" i="0" u="none" strike="noStrike" dirty="0">
                          <a:solidFill>
                            <a:srgbClr val="000000"/>
                          </a:solidFill>
                          <a:effectLst/>
                          <a:latin typeface="Arial" panose="020B0604020202020204" pitchFamily="34" charset="0"/>
                        </a:rPr>
                        <a:t>Baseline</a:t>
                      </a:r>
                    </a:p>
                  </a:txBody>
                  <a:tcPr marL="5458" marR="5458" marT="545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100" b="0" i="0" u="none" strike="noStrike">
                          <a:solidFill>
                            <a:srgbClr val="000000"/>
                          </a:solidFill>
                          <a:effectLst/>
                          <a:latin typeface="Arial" panose="020B0604020202020204" pitchFamily="34" charset="0"/>
                        </a:rPr>
                        <a:t>0,0263</a:t>
                      </a:r>
                    </a:p>
                  </a:txBody>
                  <a:tcPr marL="5458" marR="5458" marT="5458" marB="0" anchor="ctr">
                    <a:lnL>
                      <a:noFill/>
                    </a:lnL>
                    <a:lnR>
                      <a:noFill/>
                    </a:lnR>
                    <a:lnT w="6350" cap="flat" cmpd="sng" algn="ctr">
                      <a:solidFill>
                        <a:srgbClr val="000000"/>
                      </a:solidFill>
                      <a:prstDash val="solid"/>
                      <a:round/>
                      <a:headEnd type="none" w="med" len="med"/>
                      <a:tailEnd type="none" w="med" len="med"/>
                    </a:lnT>
                    <a:lnB>
                      <a:noFill/>
                    </a:lnB>
                    <a:solidFill>
                      <a:srgbClr val="FFDA81"/>
                    </a:solidFill>
                  </a:tcPr>
                </a:tc>
                <a:tc>
                  <a:txBody>
                    <a:bodyPr/>
                    <a:lstStyle/>
                    <a:p>
                      <a:pPr algn="ctr" fontAlgn="ctr"/>
                      <a:r>
                        <a:rPr lang="pt-BR" sz="1100" b="0" i="0" u="none" strike="noStrike">
                          <a:solidFill>
                            <a:srgbClr val="000000"/>
                          </a:solidFill>
                          <a:effectLst/>
                          <a:latin typeface="Arial" panose="020B0604020202020204" pitchFamily="34" charset="0"/>
                        </a:rPr>
                        <a:t>0,0263</a:t>
                      </a:r>
                    </a:p>
                  </a:txBody>
                  <a:tcPr marL="5458" marR="5458" marT="5458" marB="0" anchor="ctr">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ctr" fontAlgn="ctr"/>
                      <a:r>
                        <a:rPr lang="pt-BR" sz="1100" b="0" i="0" u="none" strike="noStrike">
                          <a:solidFill>
                            <a:srgbClr val="000000"/>
                          </a:solidFill>
                          <a:effectLst/>
                          <a:latin typeface="Arial" panose="020B0604020202020204" pitchFamily="34" charset="0"/>
                        </a:rPr>
                        <a:t>0,0263</a:t>
                      </a:r>
                    </a:p>
                  </a:txBody>
                  <a:tcPr marL="5458" marR="5458" marT="5458" marB="0" anchor="ctr">
                    <a:lnL>
                      <a:noFill/>
                    </a:lnL>
                    <a:lnR>
                      <a:noFill/>
                    </a:lnR>
                    <a:lnT w="6350" cap="flat" cmpd="sng" algn="ctr">
                      <a:solidFill>
                        <a:srgbClr val="000000"/>
                      </a:solidFill>
                      <a:prstDash val="solid"/>
                      <a:round/>
                      <a:headEnd type="none" w="med" len="med"/>
                      <a:tailEnd type="none" w="med" len="med"/>
                    </a:lnT>
                    <a:lnB>
                      <a:noFill/>
                    </a:lnB>
                    <a:solidFill>
                      <a:srgbClr val="63BE7B"/>
                    </a:solidFill>
                  </a:tcPr>
                </a:tc>
                <a:extLst>
                  <a:ext uri="{0D108BD9-81ED-4DB2-BD59-A6C34878D82A}">
                    <a16:rowId xmlns:a16="http://schemas.microsoft.com/office/drawing/2014/main" val="1645369340"/>
                  </a:ext>
                </a:extLst>
              </a:tr>
              <a:tr h="161522">
                <a:tc>
                  <a:txBody>
                    <a:bodyPr/>
                    <a:lstStyle/>
                    <a:p>
                      <a:pPr algn="l" fontAlgn="ctr"/>
                      <a:r>
                        <a:rPr lang="pt-BR" sz="1100" b="0" i="0" u="none" strike="noStrike">
                          <a:solidFill>
                            <a:srgbClr val="000000"/>
                          </a:solidFill>
                          <a:effectLst/>
                          <a:latin typeface="Arial" panose="020B0604020202020204" pitchFamily="34" charset="0"/>
                        </a:rPr>
                        <a:t>ARIMA</a:t>
                      </a:r>
                    </a:p>
                  </a:txBody>
                  <a:tcPr marL="5458" marR="5458" marT="5458"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0,0303</a:t>
                      </a:r>
                    </a:p>
                  </a:txBody>
                  <a:tcPr marL="5458" marR="5458" marT="5458" marB="0" anchor="ctr">
                    <a:lnL>
                      <a:noFill/>
                    </a:lnL>
                    <a:lnR>
                      <a:noFill/>
                    </a:lnR>
                    <a:lnT>
                      <a:noFill/>
                    </a:lnT>
                    <a:lnB>
                      <a:noFill/>
                    </a:lnB>
                    <a:solidFill>
                      <a:srgbClr val="63BE7B"/>
                    </a:solidFill>
                  </a:tcPr>
                </a:tc>
                <a:tc>
                  <a:txBody>
                    <a:bodyPr/>
                    <a:lstStyle/>
                    <a:p>
                      <a:pPr algn="ctr" fontAlgn="ctr"/>
                      <a:r>
                        <a:rPr lang="pt-BR" sz="1100" b="0" i="0" u="none" strike="noStrike">
                          <a:solidFill>
                            <a:srgbClr val="000000"/>
                          </a:solidFill>
                          <a:effectLst/>
                          <a:latin typeface="Arial" panose="020B0604020202020204" pitchFamily="34" charset="0"/>
                        </a:rPr>
                        <a:t>0,0677</a:t>
                      </a:r>
                    </a:p>
                  </a:txBody>
                  <a:tcPr marL="5458" marR="5458" marT="5458" marB="0" anchor="ctr">
                    <a:lnL>
                      <a:noFill/>
                    </a:lnL>
                    <a:lnR>
                      <a:noFill/>
                    </a:lnR>
                    <a:lnT>
                      <a:noFill/>
                    </a:lnT>
                    <a:lnB>
                      <a:noFill/>
                    </a:lnB>
                    <a:solidFill>
                      <a:srgbClr val="FEEA83"/>
                    </a:solidFill>
                  </a:tcPr>
                </a:tc>
                <a:tc>
                  <a:txBody>
                    <a:bodyPr/>
                    <a:lstStyle/>
                    <a:p>
                      <a:pPr algn="ctr" fontAlgn="ctr"/>
                      <a:r>
                        <a:rPr lang="pt-BR" sz="1100" b="0" i="0" u="none" strike="noStrike">
                          <a:solidFill>
                            <a:srgbClr val="000000"/>
                          </a:solidFill>
                          <a:effectLst/>
                          <a:latin typeface="Arial" panose="020B0604020202020204" pitchFamily="34" charset="0"/>
                        </a:rPr>
                        <a:t>0,1401</a:t>
                      </a:r>
                    </a:p>
                  </a:txBody>
                  <a:tcPr marL="5458" marR="5458" marT="5458" marB="0" anchor="ctr">
                    <a:lnL>
                      <a:noFill/>
                    </a:lnL>
                    <a:lnR>
                      <a:noFill/>
                    </a:lnR>
                    <a:lnT>
                      <a:noFill/>
                    </a:lnT>
                    <a:lnB>
                      <a:noFill/>
                    </a:lnB>
                    <a:solidFill>
                      <a:srgbClr val="FEEA83"/>
                    </a:solidFill>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r>
                        <a:rPr lang="pt-BR" sz="1100" b="0" i="0" u="none" strike="noStrike" dirty="0">
                          <a:solidFill>
                            <a:srgbClr val="000000"/>
                          </a:solidFill>
                          <a:effectLst/>
                          <a:latin typeface="Arial" panose="020B0604020202020204" pitchFamily="34" charset="0"/>
                        </a:rPr>
                        <a:t>ARIMA</a:t>
                      </a:r>
                    </a:p>
                  </a:txBody>
                  <a:tcPr marL="5458" marR="5458" marT="5458"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0,0240</a:t>
                      </a:r>
                    </a:p>
                  </a:txBody>
                  <a:tcPr marL="5458" marR="5458" marT="5458" marB="0" anchor="ctr">
                    <a:lnL>
                      <a:noFill/>
                    </a:lnL>
                    <a:lnR>
                      <a:noFill/>
                    </a:lnR>
                    <a:lnT>
                      <a:noFill/>
                    </a:lnT>
                    <a:lnB>
                      <a:noFill/>
                    </a:lnB>
                    <a:solidFill>
                      <a:srgbClr val="FFEB84"/>
                    </a:solidFill>
                  </a:tcPr>
                </a:tc>
                <a:tc>
                  <a:txBody>
                    <a:bodyPr/>
                    <a:lstStyle/>
                    <a:p>
                      <a:pPr algn="ctr" fontAlgn="ctr"/>
                      <a:r>
                        <a:rPr lang="pt-BR" sz="1100" b="0" i="0" u="none" strike="noStrike">
                          <a:solidFill>
                            <a:srgbClr val="000000"/>
                          </a:solidFill>
                          <a:effectLst/>
                          <a:latin typeface="Arial" panose="020B0604020202020204" pitchFamily="34" charset="0"/>
                        </a:rPr>
                        <a:t>0,0515</a:t>
                      </a:r>
                    </a:p>
                  </a:txBody>
                  <a:tcPr marL="5458" marR="5458" marT="5458" marB="0" anchor="ctr">
                    <a:lnL>
                      <a:noFill/>
                    </a:lnL>
                    <a:lnR>
                      <a:noFill/>
                    </a:lnR>
                    <a:lnT>
                      <a:noFill/>
                    </a:lnT>
                    <a:lnB>
                      <a:noFill/>
                    </a:lnB>
                    <a:solidFill>
                      <a:srgbClr val="FBEA83"/>
                    </a:solidFill>
                  </a:tcPr>
                </a:tc>
                <a:tc>
                  <a:txBody>
                    <a:bodyPr/>
                    <a:lstStyle/>
                    <a:p>
                      <a:pPr algn="ctr" fontAlgn="ctr"/>
                      <a:r>
                        <a:rPr lang="pt-BR" sz="1100" b="0" i="0" u="none" strike="noStrike">
                          <a:solidFill>
                            <a:srgbClr val="000000"/>
                          </a:solidFill>
                          <a:effectLst/>
                          <a:latin typeface="Arial" panose="020B0604020202020204" pitchFamily="34" charset="0"/>
                        </a:rPr>
                        <a:t>0,1037</a:t>
                      </a:r>
                    </a:p>
                  </a:txBody>
                  <a:tcPr marL="5458" marR="5458" marT="5458" marB="0" anchor="ctr">
                    <a:lnL>
                      <a:noFill/>
                    </a:lnL>
                    <a:lnR>
                      <a:noFill/>
                    </a:lnR>
                    <a:lnT>
                      <a:noFill/>
                    </a:lnT>
                    <a:lnB>
                      <a:noFill/>
                    </a:lnB>
                    <a:solidFill>
                      <a:srgbClr val="FFEB84"/>
                    </a:solidFill>
                  </a:tcPr>
                </a:tc>
                <a:extLst>
                  <a:ext uri="{0D108BD9-81ED-4DB2-BD59-A6C34878D82A}">
                    <a16:rowId xmlns:a16="http://schemas.microsoft.com/office/drawing/2014/main" val="138533719"/>
                  </a:ext>
                </a:extLst>
              </a:tr>
              <a:tr h="161522">
                <a:tc>
                  <a:txBody>
                    <a:bodyPr/>
                    <a:lstStyle/>
                    <a:p>
                      <a:pPr algn="l" fontAlgn="ctr"/>
                      <a:r>
                        <a:rPr lang="pt-BR" sz="1100" b="0" i="0" u="none" strike="noStrike" dirty="0">
                          <a:solidFill>
                            <a:srgbClr val="000000"/>
                          </a:solidFill>
                          <a:effectLst/>
                          <a:latin typeface="Arial" panose="020B0604020202020204" pitchFamily="34" charset="0"/>
                        </a:rPr>
                        <a:t>Linear Regression</a:t>
                      </a:r>
                    </a:p>
                  </a:txBody>
                  <a:tcPr marL="5458" marR="5458" marT="5458"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0,0305</a:t>
                      </a:r>
                    </a:p>
                  </a:txBody>
                  <a:tcPr marL="5458" marR="5458" marT="5458" marB="0" anchor="ctr">
                    <a:lnL>
                      <a:noFill/>
                    </a:lnL>
                    <a:lnR>
                      <a:noFill/>
                    </a:lnR>
                    <a:lnT>
                      <a:noFill/>
                    </a:lnT>
                    <a:lnB>
                      <a:noFill/>
                    </a:lnB>
                    <a:solidFill>
                      <a:srgbClr val="9FCF7E"/>
                    </a:solidFill>
                  </a:tcPr>
                </a:tc>
                <a:tc>
                  <a:txBody>
                    <a:bodyPr/>
                    <a:lstStyle/>
                    <a:p>
                      <a:pPr algn="ctr" fontAlgn="ctr"/>
                      <a:r>
                        <a:rPr lang="pt-BR" sz="1100" b="0" i="0" u="none" strike="noStrike">
                          <a:solidFill>
                            <a:srgbClr val="000000"/>
                          </a:solidFill>
                          <a:effectLst/>
                          <a:latin typeface="Arial" panose="020B0604020202020204" pitchFamily="34" charset="0"/>
                        </a:rPr>
                        <a:t>0,0689</a:t>
                      </a:r>
                    </a:p>
                  </a:txBody>
                  <a:tcPr marL="5458" marR="5458" marT="5458" marB="0" anchor="ctr">
                    <a:lnL>
                      <a:noFill/>
                    </a:lnL>
                    <a:lnR>
                      <a:noFill/>
                    </a:lnR>
                    <a:lnT>
                      <a:noFill/>
                    </a:lnT>
                    <a:lnB>
                      <a:noFill/>
                    </a:lnB>
                    <a:solidFill>
                      <a:srgbClr val="FCA276"/>
                    </a:solidFill>
                  </a:tcPr>
                </a:tc>
                <a:tc>
                  <a:txBody>
                    <a:bodyPr/>
                    <a:lstStyle/>
                    <a:p>
                      <a:pPr algn="ctr" fontAlgn="ctr"/>
                      <a:r>
                        <a:rPr lang="pt-BR" sz="1100" b="0" i="0" u="none" strike="noStrike">
                          <a:solidFill>
                            <a:srgbClr val="000000"/>
                          </a:solidFill>
                          <a:effectLst/>
                          <a:latin typeface="Arial" panose="020B0604020202020204" pitchFamily="34" charset="0"/>
                        </a:rPr>
                        <a:t>0,1448</a:t>
                      </a:r>
                    </a:p>
                  </a:txBody>
                  <a:tcPr marL="5458" marR="5458" marT="5458" marB="0" anchor="ctr">
                    <a:lnL>
                      <a:noFill/>
                    </a:lnL>
                    <a:lnR>
                      <a:noFill/>
                    </a:lnR>
                    <a:lnT>
                      <a:noFill/>
                    </a:lnT>
                    <a:lnB>
                      <a:noFill/>
                    </a:lnB>
                    <a:solidFill>
                      <a:srgbClr val="FED881"/>
                    </a:solidFill>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r>
                        <a:rPr lang="pt-BR" sz="1100" b="0" i="0" u="none" strike="noStrike" dirty="0">
                          <a:solidFill>
                            <a:srgbClr val="000000"/>
                          </a:solidFill>
                          <a:effectLst/>
                          <a:latin typeface="Arial" panose="020B0604020202020204" pitchFamily="34" charset="0"/>
                        </a:rPr>
                        <a:t>Linear Regression</a:t>
                      </a:r>
                    </a:p>
                  </a:txBody>
                  <a:tcPr marL="5458" marR="5458" marT="5458" marB="0" anchor="ctr">
                    <a:lnL>
                      <a:noFill/>
                    </a:lnL>
                    <a:lnR>
                      <a:noFill/>
                    </a:lnR>
                    <a:lnT>
                      <a:noFill/>
                    </a:lnT>
                    <a:lnB>
                      <a:noFill/>
                    </a:lnB>
                  </a:tcPr>
                </a:tc>
                <a:tc>
                  <a:txBody>
                    <a:bodyPr/>
                    <a:lstStyle/>
                    <a:p>
                      <a:pPr algn="ctr" fontAlgn="ctr"/>
                      <a:r>
                        <a:rPr lang="pt-BR" sz="1100" b="0" i="0" u="none" strike="noStrike" dirty="0">
                          <a:solidFill>
                            <a:srgbClr val="000000"/>
                          </a:solidFill>
                          <a:effectLst/>
                          <a:latin typeface="Arial" panose="020B0604020202020204" pitchFamily="34" charset="0"/>
                        </a:rPr>
                        <a:t>0,0239</a:t>
                      </a:r>
                    </a:p>
                  </a:txBody>
                  <a:tcPr marL="5458" marR="5458" marT="5458" marB="0" anchor="ctr">
                    <a:lnL>
                      <a:noFill/>
                    </a:lnL>
                    <a:lnR>
                      <a:noFill/>
                    </a:lnR>
                    <a:lnT>
                      <a:noFill/>
                    </a:lnT>
                    <a:lnB>
                      <a:noFill/>
                    </a:lnB>
                    <a:solidFill>
                      <a:srgbClr val="E1E282"/>
                    </a:solidFill>
                  </a:tcPr>
                </a:tc>
                <a:tc>
                  <a:txBody>
                    <a:bodyPr/>
                    <a:lstStyle/>
                    <a:p>
                      <a:pPr algn="ctr" fontAlgn="ctr"/>
                      <a:r>
                        <a:rPr lang="pt-BR" sz="1100" b="0" i="0" u="none" strike="noStrike">
                          <a:solidFill>
                            <a:srgbClr val="000000"/>
                          </a:solidFill>
                          <a:effectLst/>
                          <a:latin typeface="Arial" panose="020B0604020202020204" pitchFamily="34" charset="0"/>
                        </a:rPr>
                        <a:t>0,0520</a:t>
                      </a:r>
                    </a:p>
                  </a:txBody>
                  <a:tcPr marL="5458" marR="5458" marT="5458" marB="0" anchor="ctr">
                    <a:lnL>
                      <a:noFill/>
                    </a:lnL>
                    <a:lnR>
                      <a:noFill/>
                    </a:lnR>
                    <a:lnT>
                      <a:noFill/>
                    </a:lnT>
                    <a:lnB>
                      <a:noFill/>
                    </a:lnB>
                    <a:solidFill>
                      <a:srgbClr val="FFEB84"/>
                    </a:solidFill>
                  </a:tcPr>
                </a:tc>
                <a:tc>
                  <a:txBody>
                    <a:bodyPr/>
                    <a:lstStyle/>
                    <a:p>
                      <a:pPr algn="ctr" fontAlgn="ctr"/>
                      <a:r>
                        <a:rPr lang="pt-BR" sz="1100" b="0" i="0" u="none" strike="noStrike">
                          <a:solidFill>
                            <a:srgbClr val="000000"/>
                          </a:solidFill>
                          <a:effectLst/>
                          <a:latin typeface="Arial" panose="020B0604020202020204" pitchFamily="34" charset="0"/>
                        </a:rPr>
                        <a:t>0,1141</a:t>
                      </a:r>
                    </a:p>
                  </a:txBody>
                  <a:tcPr marL="5458" marR="5458" marT="5458" marB="0" anchor="ctr">
                    <a:lnL>
                      <a:noFill/>
                    </a:lnL>
                    <a:lnR>
                      <a:noFill/>
                    </a:lnR>
                    <a:lnT>
                      <a:noFill/>
                    </a:lnT>
                    <a:lnB>
                      <a:noFill/>
                    </a:lnB>
                    <a:solidFill>
                      <a:srgbClr val="FA8571"/>
                    </a:solidFill>
                  </a:tcPr>
                </a:tc>
                <a:extLst>
                  <a:ext uri="{0D108BD9-81ED-4DB2-BD59-A6C34878D82A}">
                    <a16:rowId xmlns:a16="http://schemas.microsoft.com/office/drawing/2014/main" val="862509396"/>
                  </a:ext>
                </a:extLst>
              </a:tr>
              <a:tr h="161522">
                <a:tc>
                  <a:txBody>
                    <a:bodyPr/>
                    <a:lstStyle/>
                    <a:p>
                      <a:pPr algn="l" fontAlgn="ctr"/>
                      <a:r>
                        <a:rPr lang="pt-BR" sz="1100" b="0" i="0" u="none" strike="noStrike" dirty="0">
                          <a:solidFill>
                            <a:srgbClr val="000000"/>
                          </a:solidFill>
                          <a:effectLst/>
                          <a:latin typeface="Arial" panose="020B0604020202020204" pitchFamily="34" charset="0"/>
                        </a:rPr>
                        <a:t>Random Forest</a:t>
                      </a:r>
                    </a:p>
                  </a:txBody>
                  <a:tcPr marL="5458" marR="5458" marT="5458"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0,0326</a:t>
                      </a:r>
                    </a:p>
                  </a:txBody>
                  <a:tcPr marL="5458" marR="5458" marT="5458" marB="0" anchor="ctr">
                    <a:lnL>
                      <a:noFill/>
                    </a:lnL>
                    <a:lnR>
                      <a:noFill/>
                    </a:lnR>
                    <a:lnT>
                      <a:noFill/>
                    </a:lnT>
                    <a:lnB>
                      <a:noFill/>
                    </a:lnB>
                    <a:solidFill>
                      <a:srgbClr val="F8696B"/>
                    </a:solidFill>
                  </a:tcPr>
                </a:tc>
                <a:tc>
                  <a:txBody>
                    <a:bodyPr/>
                    <a:lstStyle/>
                    <a:p>
                      <a:pPr algn="ctr" fontAlgn="ctr"/>
                      <a:r>
                        <a:rPr lang="pt-BR" sz="1100" b="0" i="0" u="none" strike="noStrike">
                          <a:solidFill>
                            <a:srgbClr val="000000"/>
                          </a:solidFill>
                          <a:effectLst/>
                          <a:latin typeface="Arial" panose="020B0604020202020204" pitchFamily="34" charset="0"/>
                        </a:rPr>
                        <a:t>0,0698</a:t>
                      </a:r>
                    </a:p>
                  </a:txBody>
                  <a:tcPr marL="5458" marR="5458" marT="5458" marB="0" anchor="ctr">
                    <a:lnL>
                      <a:noFill/>
                    </a:lnL>
                    <a:lnR>
                      <a:noFill/>
                    </a:lnR>
                    <a:lnT>
                      <a:noFill/>
                    </a:lnT>
                    <a:lnB>
                      <a:noFill/>
                    </a:lnB>
                    <a:solidFill>
                      <a:srgbClr val="F8696B"/>
                    </a:solidFill>
                  </a:tcPr>
                </a:tc>
                <a:tc>
                  <a:txBody>
                    <a:bodyPr/>
                    <a:lstStyle/>
                    <a:p>
                      <a:pPr algn="ctr" fontAlgn="ctr"/>
                      <a:r>
                        <a:rPr lang="pt-BR" sz="1100" b="0" i="0" u="none" strike="noStrike">
                          <a:solidFill>
                            <a:srgbClr val="000000"/>
                          </a:solidFill>
                          <a:effectLst/>
                          <a:latin typeface="Arial" panose="020B0604020202020204" pitchFamily="34" charset="0"/>
                        </a:rPr>
                        <a:t>0,1499</a:t>
                      </a:r>
                    </a:p>
                  </a:txBody>
                  <a:tcPr marL="5458" marR="5458" marT="5458" marB="0" anchor="ctr">
                    <a:lnL>
                      <a:noFill/>
                    </a:lnL>
                    <a:lnR>
                      <a:noFill/>
                    </a:lnR>
                    <a:lnT>
                      <a:noFill/>
                    </a:lnT>
                    <a:lnB>
                      <a:noFill/>
                    </a:lnB>
                    <a:solidFill>
                      <a:srgbClr val="FDC27D"/>
                    </a:solidFill>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r>
                        <a:rPr lang="pt-BR" sz="1100" b="0" i="0" u="none" strike="noStrike" dirty="0">
                          <a:solidFill>
                            <a:srgbClr val="000000"/>
                          </a:solidFill>
                          <a:effectLst/>
                          <a:latin typeface="Arial" panose="020B0604020202020204" pitchFamily="34" charset="0"/>
                        </a:rPr>
                        <a:t>Random Forest</a:t>
                      </a:r>
                    </a:p>
                  </a:txBody>
                  <a:tcPr marL="5458" marR="5458" marT="5458" marB="0" anchor="ctr">
                    <a:lnL>
                      <a:noFill/>
                    </a:lnL>
                    <a:lnR>
                      <a:noFill/>
                    </a:lnR>
                    <a:lnT>
                      <a:noFill/>
                    </a:lnT>
                    <a:lnB>
                      <a:noFill/>
                    </a:lnB>
                  </a:tcPr>
                </a:tc>
                <a:tc>
                  <a:txBody>
                    <a:bodyPr/>
                    <a:lstStyle/>
                    <a:p>
                      <a:pPr algn="ctr" fontAlgn="ctr"/>
                      <a:r>
                        <a:rPr lang="pt-BR" sz="1100" b="0" i="0" u="none" strike="noStrike" dirty="0">
                          <a:solidFill>
                            <a:srgbClr val="000000"/>
                          </a:solidFill>
                          <a:effectLst/>
                          <a:latin typeface="Arial" panose="020B0604020202020204" pitchFamily="34" charset="0"/>
                        </a:rPr>
                        <a:t>0,0237</a:t>
                      </a:r>
                    </a:p>
                  </a:txBody>
                  <a:tcPr marL="5458" marR="5458" marT="5458" marB="0" anchor="ctr">
                    <a:lnL>
                      <a:noFill/>
                    </a:lnL>
                    <a:lnR>
                      <a:noFill/>
                    </a:lnR>
                    <a:lnT>
                      <a:noFill/>
                    </a:lnT>
                    <a:lnB>
                      <a:noFill/>
                    </a:lnB>
                    <a:solidFill>
                      <a:srgbClr val="63BE7B"/>
                    </a:solidFill>
                  </a:tcPr>
                </a:tc>
                <a:tc>
                  <a:txBody>
                    <a:bodyPr/>
                    <a:lstStyle/>
                    <a:p>
                      <a:pPr algn="ctr" fontAlgn="ctr"/>
                      <a:r>
                        <a:rPr lang="pt-BR" sz="1100" b="0" i="0" u="none" strike="noStrike">
                          <a:solidFill>
                            <a:srgbClr val="000000"/>
                          </a:solidFill>
                          <a:effectLst/>
                          <a:latin typeface="Arial" panose="020B0604020202020204" pitchFamily="34" charset="0"/>
                        </a:rPr>
                        <a:t>0,0540</a:t>
                      </a:r>
                    </a:p>
                  </a:txBody>
                  <a:tcPr marL="5458" marR="5458" marT="5458" marB="0" anchor="ctr">
                    <a:lnL>
                      <a:noFill/>
                    </a:lnL>
                    <a:lnR>
                      <a:noFill/>
                    </a:lnR>
                    <a:lnT>
                      <a:noFill/>
                    </a:lnT>
                    <a:lnB>
                      <a:noFill/>
                    </a:lnB>
                    <a:solidFill>
                      <a:srgbClr val="FCAE79"/>
                    </a:solidFill>
                  </a:tcPr>
                </a:tc>
                <a:tc>
                  <a:txBody>
                    <a:bodyPr/>
                    <a:lstStyle/>
                    <a:p>
                      <a:pPr algn="ctr" fontAlgn="ctr"/>
                      <a:r>
                        <a:rPr lang="pt-BR" sz="1100" b="0" i="0" u="none" strike="noStrike">
                          <a:solidFill>
                            <a:srgbClr val="000000"/>
                          </a:solidFill>
                          <a:effectLst/>
                          <a:latin typeface="Arial" panose="020B0604020202020204" pitchFamily="34" charset="0"/>
                        </a:rPr>
                        <a:t>0,1134</a:t>
                      </a:r>
                    </a:p>
                  </a:txBody>
                  <a:tcPr marL="5458" marR="5458" marT="5458" marB="0" anchor="ctr">
                    <a:lnL>
                      <a:noFill/>
                    </a:lnL>
                    <a:lnR>
                      <a:noFill/>
                    </a:lnR>
                    <a:lnT>
                      <a:noFill/>
                    </a:lnT>
                    <a:lnB>
                      <a:noFill/>
                    </a:lnB>
                    <a:solidFill>
                      <a:srgbClr val="FA8C72"/>
                    </a:solidFill>
                  </a:tcPr>
                </a:tc>
                <a:extLst>
                  <a:ext uri="{0D108BD9-81ED-4DB2-BD59-A6C34878D82A}">
                    <a16:rowId xmlns:a16="http://schemas.microsoft.com/office/drawing/2014/main" val="2410839554"/>
                  </a:ext>
                </a:extLst>
              </a:tr>
              <a:tr h="161522">
                <a:tc>
                  <a:txBody>
                    <a:bodyPr/>
                    <a:lstStyle/>
                    <a:p>
                      <a:pPr algn="l" fontAlgn="ctr"/>
                      <a:r>
                        <a:rPr lang="pt-BR" sz="1100" b="0" i="0" u="none" strike="noStrike">
                          <a:solidFill>
                            <a:srgbClr val="000000"/>
                          </a:solidFill>
                          <a:effectLst/>
                          <a:latin typeface="Arial" panose="020B0604020202020204" pitchFamily="34" charset="0"/>
                        </a:rPr>
                        <a:t>Light GBM</a:t>
                      </a:r>
                    </a:p>
                  </a:txBody>
                  <a:tcPr marL="5458" marR="5458" marT="5458"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0,0303</a:t>
                      </a:r>
                    </a:p>
                  </a:txBody>
                  <a:tcPr marL="5458" marR="5458" marT="5458" marB="0" anchor="ctr">
                    <a:lnL>
                      <a:noFill/>
                    </a:lnL>
                    <a:lnR>
                      <a:noFill/>
                    </a:lnR>
                    <a:lnT>
                      <a:noFill/>
                    </a:lnT>
                    <a:lnB>
                      <a:noFill/>
                    </a:lnB>
                    <a:solidFill>
                      <a:srgbClr val="68BF7B"/>
                    </a:solidFill>
                  </a:tcPr>
                </a:tc>
                <a:tc>
                  <a:txBody>
                    <a:bodyPr/>
                    <a:lstStyle/>
                    <a:p>
                      <a:pPr algn="ctr" fontAlgn="ctr"/>
                      <a:r>
                        <a:rPr lang="pt-BR" sz="1100" b="0" i="0" u="none" strike="noStrike">
                          <a:solidFill>
                            <a:srgbClr val="000000"/>
                          </a:solidFill>
                          <a:effectLst/>
                          <a:latin typeface="Arial" panose="020B0604020202020204" pitchFamily="34" charset="0"/>
                        </a:rPr>
                        <a:t>0,0677</a:t>
                      </a:r>
                    </a:p>
                  </a:txBody>
                  <a:tcPr marL="5458" marR="5458" marT="5458" marB="0" anchor="ctr">
                    <a:lnL>
                      <a:noFill/>
                    </a:lnL>
                    <a:lnR>
                      <a:noFill/>
                    </a:lnR>
                    <a:lnT>
                      <a:noFill/>
                    </a:lnT>
                    <a:lnB>
                      <a:noFill/>
                    </a:lnB>
                    <a:solidFill>
                      <a:srgbClr val="FFEB84"/>
                    </a:solidFill>
                  </a:tcPr>
                </a:tc>
                <a:tc>
                  <a:txBody>
                    <a:bodyPr/>
                    <a:lstStyle/>
                    <a:p>
                      <a:pPr algn="ctr" fontAlgn="ctr"/>
                      <a:r>
                        <a:rPr lang="pt-BR" sz="1100" b="0" i="0" u="none" strike="noStrike">
                          <a:solidFill>
                            <a:srgbClr val="000000"/>
                          </a:solidFill>
                          <a:effectLst/>
                          <a:latin typeface="Arial" panose="020B0604020202020204" pitchFamily="34" charset="0"/>
                        </a:rPr>
                        <a:t>0,1404</a:t>
                      </a:r>
                    </a:p>
                  </a:txBody>
                  <a:tcPr marL="5458" marR="5458" marT="5458" marB="0" anchor="ctr">
                    <a:lnL>
                      <a:noFill/>
                    </a:lnL>
                    <a:lnR>
                      <a:noFill/>
                    </a:lnR>
                    <a:lnT>
                      <a:noFill/>
                    </a:lnT>
                    <a:lnB>
                      <a:noFill/>
                    </a:lnB>
                    <a:solidFill>
                      <a:srgbClr val="FFEB84"/>
                    </a:solidFill>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Light GBM</a:t>
                      </a:r>
                    </a:p>
                  </a:txBody>
                  <a:tcPr marL="5458" marR="5458" marT="5458"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0,0240</a:t>
                      </a:r>
                    </a:p>
                  </a:txBody>
                  <a:tcPr marL="5458" marR="5458" marT="5458" marB="0" anchor="ctr">
                    <a:lnL>
                      <a:noFill/>
                    </a:lnL>
                    <a:lnR>
                      <a:noFill/>
                    </a:lnR>
                    <a:lnT>
                      <a:noFill/>
                    </a:lnT>
                    <a:lnB>
                      <a:noFill/>
                    </a:lnB>
                    <a:solidFill>
                      <a:srgbClr val="E5E382"/>
                    </a:solidFill>
                  </a:tcPr>
                </a:tc>
                <a:tc>
                  <a:txBody>
                    <a:bodyPr/>
                    <a:lstStyle/>
                    <a:p>
                      <a:pPr algn="ctr" fontAlgn="ctr"/>
                      <a:r>
                        <a:rPr lang="pt-BR" sz="1100" b="0" i="0" u="none" strike="noStrike" dirty="0">
                          <a:solidFill>
                            <a:srgbClr val="000000"/>
                          </a:solidFill>
                          <a:effectLst/>
                          <a:latin typeface="Arial" panose="020B0604020202020204" pitchFamily="34" charset="0"/>
                        </a:rPr>
                        <a:t>0,0515</a:t>
                      </a:r>
                    </a:p>
                  </a:txBody>
                  <a:tcPr marL="5458" marR="5458" marT="5458" marB="0" anchor="ctr">
                    <a:lnL>
                      <a:noFill/>
                    </a:lnL>
                    <a:lnR>
                      <a:noFill/>
                    </a:lnR>
                    <a:lnT>
                      <a:noFill/>
                    </a:lnT>
                    <a:lnB>
                      <a:noFill/>
                    </a:lnB>
                    <a:solidFill>
                      <a:srgbClr val="FBEA83"/>
                    </a:solidFill>
                  </a:tcPr>
                </a:tc>
                <a:tc>
                  <a:txBody>
                    <a:bodyPr/>
                    <a:lstStyle/>
                    <a:p>
                      <a:pPr algn="ctr" fontAlgn="ctr"/>
                      <a:r>
                        <a:rPr lang="pt-BR" sz="1100" b="0" i="0" u="none" strike="noStrike">
                          <a:solidFill>
                            <a:srgbClr val="000000"/>
                          </a:solidFill>
                          <a:effectLst/>
                          <a:latin typeface="Arial" panose="020B0604020202020204" pitchFamily="34" charset="0"/>
                        </a:rPr>
                        <a:t>0,1031</a:t>
                      </a:r>
                    </a:p>
                  </a:txBody>
                  <a:tcPr marL="5458" marR="5458" marT="5458" marB="0" anchor="ctr">
                    <a:lnL>
                      <a:noFill/>
                    </a:lnL>
                    <a:lnR>
                      <a:noFill/>
                    </a:lnR>
                    <a:lnT>
                      <a:noFill/>
                    </a:lnT>
                    <a:lnB>
                      <a:noFill/>
                    </a:lnB>
                    <a:solidFill>
                      <a:srgbClr val="FDEA83"/>
                    </a:solidFill>
                  </a:tcPr>
                </a:tc>
                <a:extLst>
                  <a:ext uri="{0D108BD9-81ED-4DB2-BD59-A6C34878D82A}">
                    <a16:rowId xmlns:a16="http://schemas.microsoft.com/office/drawing/2014/main" val="3303396786"/>
                  </a:ext>
                </a:extLst>
              </a:tr>
              <a:tr h="161522">
                <a:tc>
                  <a:txBody>
                    <a:bodyPr/>
                    <a:lstStyle/>
                    <a:p>
                      <a:pPr algn="l" fontAlgn="ctr"/>
                      <a:r>
                        <a:rPr lang="pt-BR" sz="1100" b="0" i="0" u="none" strike="noStrike">
                          <a:solidFill>
                            <a:srgbClr val="000000"/>
                          </a:solidFill>
                          <a:effectLst/>
                          <a:latin typeface="Arial" panose="020B0604020202020204" pitchFamily="34" charset="0"/>
                        </a:rPr>
                        <a:t>LSTM</a:t>
                      </a:r>
                    </a:p>
                  </a:txBody>
                  <a:tcPr marL="5458" marR="5458" marT="5458"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0,0309</a:t>
                      </a:r>
                    </a:p>
                  </a:txBody>
                  <a:tcPr marL="5458" marR="5458" marT="5458" marB="0" anchor="ctr">
                    <a:lnL>
                      <a:noFill/>
                    </a:lnL>
                    <a:lnR>
                      <a:noFill/>
                    </a:lnR>
                    <a:lnT>
                      <a:noFill/>
                    </a:lnT>
                    <a:lnB>
                      <a:noFill/>
                    </a:lnB>
                    <a:solidFill>
                      <a:srgbClr val="FFE683"/>
                    </a:solidFill>
                  </a:tcPr>
                </a:tc>
                <a:tc>
                  <a:txBody>
                    <a:bodyPr/>
                    <a:lstStyle/>
                    <a:p>
                      <a:pPr algn="ctr" fontAlgn="ctr"/>
                      <a:r>
                        <a:rPr lang="pt-BR" sz="1100" b="0" i="0" u="none" strike="noStrike">
                          <a:solidFill>
                            <a:srgbClr val="000000"/>
                          </a:solidFill>
                          <a:effectLst/>
                          <a:latin typeface="Arial" panose="020B0604020202020204" pitchFamily="34" charset="0"/>
                        </a:rPr>
                        <a:t>0,0675</a:t>
                      </a:r>
                    </a:p>
                  </a:txBody>
                  <a:tcPr marL="5458" marR="5458" marT="5458" marB="0" anchor="ctr">
                    <a:lnL>
                      <a:noFill/>
                    </a:lnL>
                    <a:lnR>
                      <a:noFill/>
                    </a:lnR>
                    <a:lnT>
                      <a:noFill/>
                    </a:lnT>
                    <a:lnB>
                      <a:noFill/>
                    </a:lnB>
                    <a:solidFill>
                      <a:srgbClr val="FEEA83"/>
                    </a:solidFill>
                  </a:tcPr>
                </a:tc>
                <a:tc>
                  <a:txBody>
                    <a:bodyPr/>
                    <a:lstStyle/>
                    <a:p>
                      <a:pPr algn="ctr" fontAlgn="ctr"/>
                      <a:r>
                        <a:rPr lang="pt-BR" sz="1100" b="0" i="0" u="none" strike="noStrike">
                          <a:solidFill>
                            <a:srgbClr val="000000"/>
                          </a:solidFill>
                          <a:effectLst/>
                          <a:latin typeface="Arial" panose="020B0604020202020204" pitchFamily="34" charset="0"/>
                        </a:rPr>
                        <a:t>0,1393</a:t>
                      </a:r>
                    </a:p>
                  </a:txBody>
                  <a:tcPr marL="5458" marR="5458" marT="5458" marB="0" anchor="ctr">
                    <a:lnL>
                      <a:noFill/>
                    </a:lnL>
                    <a:lnR>
                      <a:noFill/>
                    </a:lnR>
                    <a:lnT>
                      <a:noFill/>
                    </a:lnT>
                    <a:lnB>
                      <a:noFill/>
                    </a:lnB>
                    <a:solidFill>
                      <a:srgbClr val="FDEA83"/>
                    </a:solidFill>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LSTM</a:t>
                      </a:r>
                    </a:p>
                  </a:txBody>
                  <a:tcPr marL="5458" marR="5458" marT="5458"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0,0404</a:t>
                      </a:r>
                    </a:p>
                  </a:txBody>
                  <a:tcPr marL="5458" marR="5458" marT="5458" marB="0" anchor="ctr">
                    <a:lnL>
                      <a:noFill/>
                    </a:lnL>
                    <a:lnR>
                      <a:noFill/>
                    </a:lnR>
                    <a:lnT>
                      <a:noFill/>
                    </a:lnT>
                    <a:lnB>
                      <a:noFill/>
                    </a:lnB>
                    <a:solidFill>
                      <a:srgbClr val="F8696B"/>
                    </a:solidFill>
                  </a:tcPr>
                </a:tc>
                <a:tc>
                  <a:txBody>
                    <a:bodyPr/>
                    <a:lstStyle/>
                    <a:p>
                      <a:pPr algn="ctr" fontAlgn="ctr"/>
                      <a:r>
                        <a:rPr lang="pt-BR" sz="1100" b="0" i="0" u="none" strike="noStrike" dirty="0">
                          <a:solidFill>
                            <a:srgbClr val="000000"/>
                          </a:solidFill>
                          <a:effectLst/>
                          <a:latin typeface="Arial" panose="020B0604020202020204" pitchFamily="34" charset="0"/>
                        </a:rPr>
                        <a:t>0,0562</a:t>
                      </a:r>
                    </a:p>
                  </a:txBody>
                  <a:tcPr marL="5458" marR="5458" marT="5458" marB="0" anchor="ctr">
                    <a:lnL>
                      <a:noFill/>
                    </a:lnL>
                    <a:lnR>
                      <a:noFill/>
                    </a:lnR>
                    <a:lnT>
                      <a:noFill/>
                    </a:lnT>
                    <a:lnB>
                      <a:noFill/>
                    </a:lnB>
                    <a:solidFill>
                      <a:srgbClr val="F8696B"/>
                    </a:solidFill>
                  </a:tcPr>
                </a:tc>
                <a:tc>
                  <a:txBody>
                    <a:bodyPr/>
                    <a:lstStyle/>
                    <a:p>
                      <a:pPr algn="ctr" fontAlgn="ctr"/>
                      <a:r>
                        <a:rPr lang="pt-BR" sz="1100" b="0" i="0" u="none" strike="noStrike">
                          <a:solidFill>
                            <a:srgbClr val="000000"/>
                          </a:solidFill>
                          <a:effectLst/>
                          <a:latin typeface="Arial" panose="020B0604020202020204" pitchFamily="34" charset="0"/>
                        </a:rPr>
                        <a:t>0,1029</a:t>
                      </a:r>
                    </a:p>
                  </a:txBody>
                  <a:tcPr marL="5458" marR="5458" marT="5458" marB="0" anchor="ctr">
                    <a:lnL>
                      <a:noFill/>
                    </a:lnL>
                    <a:lnR>
                      <a:noFill/>
                    </a:lnR>
                    <a:lnT>
                      <a:noFill/>
                    </a:lnT>
                    <a:lnB>
                      <a:noFill/>
                    </a:lnB>
                    <a:solidFill>
                      <a:srgbClr val="FDEA83"/>
                    </a:solidFill>
                  </a:tcPr>
                </a:tc>
                <a:extLst>
                  <a:ext uri="{0D108BD9-81ED-4DB2-BD59-A6C34878D82A}">
                    <a16:rowId xmlns:a16="http://schemas.microsoft.com/office/drawing/2014/main" val="1185905134"/>
                  </a:ext>
                </a:extLst>
              </a:tr>
              <a:tr h="161522">
                <a:tc>
                  <a:txBody>
                    <a:bodyPr/>
                    <a:lstStyle/>
                    <a:p>
                      <a:pPr algn="l" fontAlgn="ctr"/>
                      <a:r>
                        <a:rPr lang="pt-BR" sz="1100" b="0" i="0" u="none" strike="noStrike" dirty="0">
                          <a:solidFill>
                            <a:srgbClr val="000000"/>
                          </a:solidFill>
                          <a:effectLst/>
                          <a:latin typeface="Arial" panose="020B0604020202020204" pitchFamily="34" charset="0"/>
                        </a:rPr>
                        <a:t>Prophet</a:t>
                      </a: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0,0308</a:t>
                      </a: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solidFill>
                      <a:srgbClr val="FFEB84"/>
                    </a:solidFill>
                  </a:tcPr>
                </a:tc>
                <a:tc>
                  <a:txBody>
                    <a:bodyPr/>
                    <a:lstStyle/>
                    <a:p>
                      <a:pPr algn="ctr" fontAlgn="ctr"/>
                      <a:r>
                        <a:rPr lang="pt-BR" sz="1100" b="0" i="0" u="none" strike="noStrike">
                          <a:solidFill>
                            <a:srgbClr val="000000"/>
                          </a:solidFill>
                          <a:effectLst/>
                          <a:latin typeface="Arial" panose="020B0604020202020204" pitchFamily="34" charset="0"/>
                        </a:rPr>
                        <a:t>0,0697</a:t>
                      </a: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solidFill>
                      <a:srgbClr val="F96E6C"/>
                    </a:solidFill>
                  </a:tcPr>
                </a:tc>
                <a:tc>
                  <a:txBody>
                    <a:bodyPr/>
                    <a:lstStyle/>
                    <a:p>
                      <a:pPr algn="ctr" fontAlgn="ctr"/>
                      <a:r>
                        <a:rPr lang="pt-BR" sz="1100" b="0" i="0" u="none" strike="noStrike">
                          <a:solidFill>
                            <a:srgbClr val="000000"/>
                          </a:solidFill>
                          <a:effectLst/>
                          <a:latin typeface="Arial" panose="020B0604020202020204" pitchFamily="34" charset="0"/>
                        </a:rPr>
                        <a:t>0,1703</a:t>
                      </a: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solidFill>
                      <a:srgbClr val="F8696B"/>
                    </a:solidFill>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5458" marR="5458" marT="5458" marB="0" anchor="ctr">
                    <a:lnL>
                      <a:noFill/>
                    </a:lnL>
                    <a:lnR>
                      <a:noFill/>
                    </a:lnR>
                    <a:lnT>
                      <a:noFill/>
                    </a:lnT>
                    <a:lnB>
                      <a:noFill/>
                    </a:lnB>
                  </a:tcPr>
                </a:tc>
                <a:tc>
                  <a:txBody>
                    <a:bodyPr/>
                    <a:lstStyle/>
                    <a:p>
                      <a:pPr algn="l" fontAlgn="ctr"/>
                      <a:r>
                        <a:rPr lang="pt-BR" sz="1100" b="0" i="0" u="none" strike="noStrike" dirty="0">
                          <a:solidFill>
                            <a:srgbClr val="000000"/>
                          </a:solidFill>
                          <a:effectLst/>
                          <a:latin typeface="Arial" panose="020B0604020202020204" pitchFamily="34" charset="0"/>
                        </a:rPr>
                        <a:t>Prophet</a:t>
                      </a: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0,0247</a:t>
                      </a: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solidFill>
                      <a:srgbClr val="FFE684"/>
                    </a:solidFill>
                  </a:tcPr>
                </a:tc>
                <a:tc>
                  <a:txBody>
                    <a:bodyPr/>
                    <a:lstStyle/>
                    <a:p>
                      <a:pPr algn="ctr" fontAlgn="ctr"/>
                      <a:r>
                        <a:rPr lang="pt-BR" sz="1100" b="0" i="0" u="none" strike="noStrike">
                          <a:solidFill>
                            <a:srgbClr val="000000"/>
                          </a:solidFill>
                          <a:effectLst/>
                          <a:latin typeface="Arial" panose="020B0604020202020204" pitchFamily="34" charset="0"/>
                        </a:rPr>
                        <a:t>0,0531</a:t>
                      </a: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solidFill>
                      <a:srgbClr val="FEC97E"/>
                    </a:solidFill>
                  </a:tcPr>
                </a:tc>
                <a:tc>
                  <a:txBody>
                    <a:bodyPr/>
                    <a:lstStyle/>
                    <a:p>
                      <a:pPr algn="ctr" fontAlgn="ctr"/>
                      <a:r>
                        <a:rPr lang="pt-BR" sz="1100" b="0" i="0" u="none" strike="noStrike" dirty="0">
                          <a:solidFill>
                            <a:srgbClr val="000000"/>
                          </a:solidFill>
                          <a:effectLst/>
                          <a:latin typeface="Arial" panose="020B0604020202020204" pitchFamily="34" charset="0"/>
                        </a:rPr>
                        <a:t>0,1169</a:t>
                      </a:r>
                    </a:p>
                  </a:txBody>
                  <a:tcPr marL="5458" marR="5458" marT="5458" marB="0" anchor="ctr">
                    <a:lnL>
                      <a:noFill/>
                    </a:lnL>
                    <a:lnR>
                      <a:noFill/>
                    </a:lnR>
                    <a:lnT>
                      <a:noFill/>
                    </a:lnT>
                    <a:lnB w="6350" cap="flat" cmpd="sng" algn="ctr">
                      <a:solidFill>
                        <a:srgbClr val="000000"/>
                      </a:solidFill>
                      <a:prstDash val="solid"/>
                      <a:round/>
                      <a:headEnd type="none" w="med" len="med"/>
                      <a:tailEnd type="none" w="med" len="med"/>
                    </a:lnB>
                    <a:solidFill>
                      <a:srgbClr val="F8696B"/>
                    </a:solidFill>
                  </a:tcPr>
                </a:tc>
                <a:extLst>
                  <a:ext uri="{0D108BD9-81ED-4DB2-BD59-A6C34878D82A}">
                    <a16:rowId xmlns:a16="http://schemas.microsoft.com/office/drawing/2014/main" val="2920631362"/>
                  </a:ext>
                </a:extLst>
              </a:tr>
            </a:tbl>
          </a:graphicData>
        </a:graphic>
      </p:graphicFrame>
      <p:sp>
        <p:nvSpPr>
          <p:cNvPr id="8" name="CaixaDeTexto 7">
            <a:extLst>
              <a:ext uri="{FF2B5EF4-FFF2-40B4-BE49-F238E27FC236}">
                <a16:creationId xmlns:a16="http://schemas.microsoft.com/office/drawing/2014/main" id="{8B9ED227-BAB7-4437-8B04-AB423970DECB}"/>
              </a:ext>
            </a:extLst>
          </p:cNvPr>
          <p:cNvSpPr txBox="1"/>
          <p:nvPr/>
        </p:nvSpPr>
        <p:spPr>
          <a:xfrm>
            <a:off x="239434" y="5517264"/>
            <a:ext cx="11703749" cy="523220"/>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Percebe-se que os modelos mais sofisticados não superaram as abordagens mais simples. Dos 3 modelos adicionados nesta etapa, apenas o Light GBM chegou mais próximo do desempenho dos modelos mais tradicionais. Já o LSTM e o Prophet tiveram performance bem inferior.</a:t>
            </a:r>
          </a:p>
        </p:txBody>
      </p:sp>
    </p:spTree>
    <p:extLst>
      <p:ext uri="{BB962C8B-B14F-4D97-AF65-F5344CB8AC3E}">
        <p14:creationId xmlns:p14="http://schemas.microsoft.com/office/powerpoint/2010/main" val="1466668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112542" y="175556"/>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3" name="Title Placeholder 1">
            <a:extLst>
              <a:ext uri="{FF2B5EF4-FFF2-40B4-BE49-F238E27FC236}">
                <a16:creationId xmlns:a16="http://schemas.microsoft.com/office/drawing/2014/main" id="{3F5868C9-1271-42B3-AE70-B5FBF3ECFB24}"/>
              </a:ext>
            </a:extLst>
          </p:cNvPr>
          <p:cNvSpPr txBox="1">
            <a:spLocks/>
          </p:cNvSpPr>
          <p:nvPr/>
        </p:nvSpPr>
        <p:spPr>
          <a:xfrm>
            <a:off x="3897342" y="161653"/>
            <a:ext cx="43879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7. Modelagem Avançada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graphicFrame>
        <p:nvGraphicFramePr>
          <p:cNvPr id="4" name="Tabela 3">
            <a:extLst>
              <a:ext uri="{FF2B5EF4-FFF2-40B4-BE49-F238E27FC236}">
                <a16:creationId xmlns:a16="http://schemas.microsoft.com/office/drawing/2014/main" id="{1469FE09-7353-4ED2-B3CB-90AC7848C62B}"/>
              </a:ext>
            </a:extLst>
          </p:cNvPr>
          <p:cNvGraphicFramePr>
            <a:graphicFrameLocks noGrp="1"/>
          </p:cNvGraphicFramePr>
          <p:nvPr>
            <p:extLst>
              <p:ext uri="{D42A27DB-BD31-4B8C-83A1-F6EECF244321}">
                <p14:modId xmlns:p14="http://schemas.microsoft.com/office/powerpoint/2010/main" val="2959814195"/>
              </p:ext>
            </p:extLst>
          </p:nvPr>
        </p:nvGraphicFramePr>
        <p:xfrm>
          <a:off x="558525" y="1556259"/>
          <a:ext cx="11073972" cy="3266330"/>
        </p:xfrm>
        <a:graphic>
          <a:graphicData uri="http://schemas.openxmlformats.org/drawingml/2006/table">
            <a:tbl>
              <a:tblPr/>
              <a:tblGrid>
                <a:gridCol w="1416468">
                  <a:extLst>
                    <a:ext uri="{9D8B030D-6E8A-4147-A177-3AD203B41FA5}">
                      <a16:colId xmlns:a16="http://schemas.microsoft.com/office/drawing/2014/main" val="386189893"/>
                    </a:ext>
                  </a:extLst>
                </a:gridCol>
                <a:gridCol w="1333147">
                  <a:extLst>
                    <a:ext uri="{9D8B030D-6E8A-4147-A177-3AD203B41FA5}">
                      <a16:colId xmlns:a16="http://schemas.microsoft.com/office/drawing/2014/main" val="2443387434"/>
                    </a:ext>
                  </a:extLst>
                </a:gridCol>
                <a:gridCol w="1333147">
                  <a:extLst>
                    <a:ext uri="{9D8B030D-6E8A-4147-A177-3AD203B41FA5}">
                      <a16:colId xmlns:a16="http://schemas.microsoft.com/office/drawing/2014/main" val="1560354044"/>
                    </a:ext>
                  </a:extLst>
                </a:gridCol>
                <a:gridCol w="1333147">
                  <a:extLst>
                    <a:ext uri="{9D8B030D-6E8A-4147-A177-3AD203B41FA5}">
                      <a16:colId xmlns:a16="http://schemas.microsoft.com/office/drawing/2014/main" val="1764091972"/>
                    </a:ext>
                  </a:extLst>
                </a:gridCol>
                <a:gridCol w="242154">
                  <a:extLst>
                    <a:ext uri="{9D8B030D-6E8A-4147-A177-3AD203B41FA5}">
                      <a16:colId xmlns:a16="http://schemas.microsoft.com/office/drawing/2014/main" val="3464272275"/>
                    </a:ext>
                  </a:extLst>
                </a:gridCol>
                <a:gridCol w="1416468">
                  <a:extLst>
                    <a:ext uri="{9D8B030D-6E8A-4147-A177-3AD203B41FA5}">
                      <a16:colId xmlns:a16="http://schemas.microsoft.com/office/drawing/2014/main" val="1413501855"/>
                    </a:ext>
                  </a:extLst>
                </a:gridCol>
                <a:gridCol w="1333147">
                  <a:extLst>
                    <a:ext uri="{9D8B030D-6E8A-4147-A177-3AD203B41FA5}">
                      <a16:colId xmlns:a16="http://schemas.microsoft.com/office/drawing/2014/main" val="1985894074"/>
                    </a:ext>
                  </a:extLst>
                </a:gridCol>
                <a:gridCol w="1333147">
                  <a:extLst>
                    <a:ext uri="{9D8B030D-6E8A-4147-A177-3AD203B41FA5}">
                      <a16:colId xmlns:a16="http://schemas.microsoft.com/office/drawing/2014/main" val="3283955433"/>
                    </a:ext>
                  </a:extLst>
                </a:gridCol>
                <a:gridCol w="1333147">
                  <a:extLst>
                    <a:ext uri="{9D8B030D-6E8A-4147-A177-3AD203B41FA5}">
                      <a16:colId xmlns:a16="http://schemas.microsoft.com/office/drawing/2014/main" val="3120284970"/>
                    </a:ext>
                  </a:extLst>
                </a:gridCol>
              </a:tblGrid>
              <a:tr h="344289">
                <a:tc>
                  <a:txBody>
                    <a:bodyPr/>
                    <a:lstStyle/>
                    <a:p>
                      <a:pPr algn="l" fontAlgn="ctr"/>
                      <a:r>
                        <a:rPr lang="pt-BR" sz="1200" b="0" i="0" u="none" strike="noStrike" dirty="0">
                          <a:solidFill>
                            <a:srgbClr val="000000"/>
                          </a:solidFill>
                          <a:effectLst/>
                          <a:latin typeface="Arial" panose="020B0604020202020204" pitchFamily="34" charset="0"/>
                        </a:rPr>
                        <a:t>Média</a:t>
                      </a:r>
                    </a:p>
                  </a:txBody>
                  <a:tcPr marL="7419" marR="7419" marT="7419" marB="0" anchor="ctr">
                    <a:lnL>
                      <a:noFill/>
                    </a:lnL>
                    <a:lnR>
                      <a:noFill/>
                    </a:lnR>
                    <a:lnT>
                      <a:noFill/>
                    </a:lnT>
                    <a:lnB>
                      <a:noFill/>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r>
                        <a:rPr lang="pt-BR" sz="1200" b="0" i="0" u="none" strike="noStrike">
                          <a:solidFill>
                            <a:srgbClr val="000000"/>
                          </a:solidFill>
                          <a:effectLst/>
                          <a:latin typeface="Arial" panose="020B0604020202020204" pitchFamily="34" charset="0"/>
                        </a:rPr>
                        <a:t>Ranking</a:t>
                      </a:r>
                    </a:p>
                  </a:txBody>
                  <a:tcPr marL="7419" marR="7419" marT="7419" marB="0" anchor="ctr">
                    <a:lnL>
                      <a:noFill/>
                    </a:lnL>
                    <a:lnR>
                      <a:noFill/>
                    </a:lnR>
                    <a:lnT>
                      <a:noFill/>
                    </a:lnT>
                    <a:lnB>
                      <a:noFill/>
                    </a:lnB>
                  </a:tcPr>
                </a:tc>
                <a:tc>
                  <a:txBody>
                    <a:bodyPr/>
                    <a:lstStyle/>
                    <a:p>
                      <a:pPr algn="ctr" fontAlgn="ctr"/>
                      <a:endParaRPr lang="pt-BR" sz="1200" b="0" i="0" u="none" strike="noStrike">
                        <a:solidFill>
                          <a:srgbClr val="02BAB1"/>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ctr" fontAlgn="ctr"/>
                      <a:endParaRPr lang="pt-BR" sz="1200" b="0" i="0" u="none" strike="noStrike">
                        <a:solidFill>
                          <a:srgbClr val="02BAB1"/>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ctr" fontAlgn="ctr"/>
                      <a:endParaRPr lang="pt-BR" sz="1200" b="0" i="0" u="none" strike="noStrike">
                        <a:solidFill>
                          <a:srgbClr val="02BAB1"/>
                        </a:solidFill>
                        <a:effectLst/>
                        <a:latin typeface="Calibri" panose="020F0502020204030204" pitchFamily="34" charset="0"/>
                      </a:endParaRPr>
                    </a:p>
                  </a:txBody>
                  <a:tcPr marL="7419" marR="7419" marT="7419" marB="0" anchor="ctr">
                    <a:lnL>
                      <a:noFill/>
                    </a:lnL>
                    <a:lnR>
                      <a:noFill/>
                    </a:lnR>
                    <a:lnT>
                      <a:noFill/>
                    </a:lnT>
                    <a:lnB>
                      <a:noFill/>
                    </a:lnB>
                  </a:tcPr>
                </a:tc>
                <a:extLst>
                  <a:ext uri="{0D108BD9-81ED-4DB2-BD59-A6C34878D82A}">
                    <a16:rowId xmlns:a16="http://schemas.microsoft.com/office/drawing/2014/main" val="2843729974"/>
                  </a:ext>
                </a:extLst>
              </a:tr>
              <a:tr h="167729">
                <a:tc>
                  <a:txBody>
                    <a:bodyPr/>
                    <a:lstStyle/>
                    <a:p>
                      <a:pPr algn="l" fontAlgn="ctr"/>
                      <a:endParaRPr lang="pt-BR" sz="1000" b="0" i="0" u="none" strike="noStrike" dirty="0">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10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9758720"/>
                  </a:ext>
                </a:extLst>
              </a:tr>
              <a:tr h="344289">
                <a:tc>
                  <a:txBody>
                    <a:bodyPr/>
                    <a:lstStyle/>
                    <a:p>
                      <a:pPr algn="l" fontAlgn="ctr"/>
                      <a:r>
                        <a:rPr lang="pt-BR" sz="1200" b="0" i="0" u="none" strike="noStrike">
                          <a:solidFill>
                            <a:srgbClr val="000000"/>
                          </a:solidFill>
                          <a:effectLst/>
                          <a:latin typeface="Arial" panose="020B0604020202020204" pitchFamily="34" charset="0"/>
                        </a:rPr>
                        <a:t>Modelo</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200" b="0" i="0" u="none" strike="noStrike" dirty="0">
                          <a:solidFill>
                            <a:srgbClr val="000000"/>
                          </a:solidFill>
                          <a:effectLst/>
                          <a:latin typeface="Arial" panose="020B0604020202020204" pitchFamily="34" charset="0"/>
                        </a:rPr>
                        <a:t>RMSE_Diário</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Arial" panose="020B0604020202020204" pitchFamily="34" charset="0"/>
                        </a:rPr>
                        <a:t>RMSE_Semanal</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Arial" panose="020B0604020202020204" pitchFamily="34" charset="0"/>
                        </a:rPr>
                        <a:t>RMSE_Mensal</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pt-BR" sz="1000" b="0" i="0" u="none" strike="noStrike">
                        <a:solidFill>
                          <a:srgbClr val="000000"/>
                        </a:solidFill>
                        <a:effectLst/>
                        <a:latin typeface="Calibri" panose="020F0502020204030204" pitchFamily="34" charset="0"/>
                      </a:endParaRPr>
                    </a:p>
                  </a:txBody>
                  <a:tcPr marL="7419" marR="7419" marT="7419" marB="0" anchor="b">
                    <a:lnL>
                      <a:noFill/>
                    </a:lnL>
                    <a:lnR>
                      <a:noFill/>
                    </a:lnR>
                    <a:lnT>
                      <a:noFill/>
                    </a:lnT>
                    <a:lnB>
                      <a:noFill/>
                    </a:lnB>
                  </a:tcPr>
                </a:tc>
                <a:tc>
                  <a:txBody>
                    <a:bodyPr/>
                    <a:lstStyle/>
                    <a:p>
                      <a:pPr algn="l" fontAlgn="ctr"/>
                      <a:r>
                        <a:rPr lang="pt-BR" sz="1200" b="0" i="0" u="none" strike="noStrike">
                          <a:solidFill>
                            <a:srgbClr val="000000"/>
                          </a:solidFill>
                          <a:effectLst/>
                          <a:latin typeface="Arial" panose="020B0604020202020204" pitchFamily="34" charset="0"/>
                        </a:rPr>
                        <a:t>Modelo</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Arial" panose="020B0604020202020204" pitchFamily="34" charset="0"/>
                        </a:rPr>
                        <a:t>RMSE_Diário</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Arial" panose="020B0604020202020204" pitchFamily="34" charset="0"/>
                        </a:rPr>
                        <a:t>RMSE_Semanal</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Arial" panose="020B0604020202020204" pitchFamily="34" charset="0"/>
                        </a:rPr>
                        <a:t>RMSE_Mensal</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4511566"/>
                  </a:ext>
                </a:extLst>
              </a:tr>
              <a:tr h="344289">
                <a:tc>
                  <a:txBody>
                    <a:bodyPr/>
                    <a:lstStyle/>
                    <a:p>
                      <a:pPr algn="l" fontAlgn="ctr"/>
                      <a:r>
                        <a:rPr lang="pt-BR" sz="1200" b="0" i="0" u="none" strike="noStrike">
                          <a:solidFill>
                            <a:srgbClr val="000000"/>
                          </a:solidFill>
                          <a:effectLst/>
                          <a:latin typeface="Arial" panose="020B0604020202020204" pitchFamily="34" charset="0"/>
                        </a:rPr>
                        <a:t>Baseline</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200" b="0" i="0" u="none" strike="noStrike">
                          <a:solidFill>
                            <a:srgbClr val="000000"/>
                          </a:solidFill>
                          <a:effectLst/>
                          <a:latin typeface="Arial" panose="020B0604020202020204" pitchFamily="34" charset="0"/>
                        </a:rPr>
                        <a:t>0,0274</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FCB37A"/>
                    </a:solidFill>
                  </a:tcPr>
                </a:tc>
                <a:tc>
                  <a:txBody>
                    <a:bodyPr/>
                    <a:lstStyle/>
                    <a:p>
                      <a:pPr algn="ctr" fontAlgn="ctr"/>
                      <a:r>
                        <a:rPr lang="pt-BR" sz="1200" b="0" i="0" u="none" strike="noStrike" dirty="0">
                          <a:solidFill>
                            <a:srgbClr val="000000"/>
                          </a:solidFill>
                          <a:effectLst/>
                          <a:latin typeface="Arial" panose="020B0604020202020204" pitchFamily="34" charset="0"/>
                        </a:rPr>
                        <a:t>0,0274</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ctr" fontAlgn="ctr"/>
                      <a:r>
                        <a:rPr lang="pt-BR" sz="1200" b="0" i="0" u="none" strike="noStrike">
                          <a:solidFill>
                            <a:srgbClr val="000000"/>
                          </a:solidFill>
                          <a:effectLst/>
                          <a:latin typeface="Arial" panose="020B0604020202020204" pitchFamily="34" charset="0"/>
                        </a:rPr>
                        <a:t>0,0274</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l" fontAlgn="b"/>
                      <a:endParaRPr lang="pt-BR" sz="1000" b="0" i="0" u="none" strike="noStrike">
                        <a:solidFill>
                          <a:srgbClr val="000000"/>
                        </a:solidFill>
                        <a:effectLst/>
                        <a:latin typeface="Calibri" panose="020F0502020204030204" pitchFamily="34" charset="0"/>
                      </a:endParaRPr>
                    </a:p>
                  </a:txBody>
                  <a:tcPr marL="7419" marR="7419" marT="7419" marB="0" anchor="b">
                    <a:lnL>
                      <a:noFill/>
                    </a:lnL>
                    <a:lnR>
                      <a:noFill/>
                    </a:lnR>
                    <a:lnT>
                      <a:noFill/>
                    </a:lnT>
                    <a:lnB>
                      <a:noFill/>
                    </a:lnB>
                  </a:tcPr>
                </a:tc>
                <a:tc>
                  <a:txBody>
                    <a:bodyPr/>
                    <a:lstStyle/>
                    <a:p>
                      <a:pPr algn="l" fontAlgn="ctr"/>
                      <a:r>
                        <a:rPr lang="pt-BR" sz="1200" b="0" i="0" u="none" strike="noStrike">
                          <a:solidFill>
                            <a:srgbClr val="000000"/>
                          </a:solidFill>
                          <a:effectLst/>
                          <a:latin typeface="Arial" panose="020B0604020202020204" pitchFamily="34" charset="0"/>
                        </a:rPr>
                        <a:t>Baseline</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200" b="0" i="0" u="none" strike="noStrike">
                          <a:solidFill>
                            <a:srgbClr val="000000"/>
                          </a:solidFill>
                          <a:effectLst/>
                          <a:latin typeface="Arial" panose="020B0604020202020204" pitchFamily="34" charset="0"/>
                        </a:rPr>
                        <a:t>6</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200" b="0" i="0" u="none" strike="noStrike">
                          <a:solidFill>
                            <a:srgbClr val="000000"/>
                          </a:solidFill>
                          <a:effectLst/>
                          <a:latin typeface="Arial" panose="020B0604020202020204" pitchFamily="34" charset="0"/>
                        </a:rPr>
                        <a:t>1</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FFD966"/>
                    </a:solidFill>
                  </a:tcPr>
                </a:tc>
                <a:tc>
                  <a:txBody>
                    <a:bodyPr/>
                    <a:lstStyle/>
                    <a:p>
                      <a:pPr algn="ctr" fontAlgn="ctr"/>
                      <a:r>
                        <a:rPr lang="pt-BR" sz="1200" b="0" i="0" u="none" strike="noStrike">
                          <a:solidFill>
                            <a:srgbClr val="000000"/>
                          </a:solidFill>
                          <a:effectLst/>
                          <a:latin typeface="Arial" panose="020B0604020202020204" pitchFamily="34" charset="0"/>
                        </a:rPr>
                        <a:t>1</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FFD966"/>
                    </a:solidFill>
                  </a:tcPr>
                </a:tc>
                <a:extLst>
                  <a:ext uri="{0D108BD9-81ED-4DB2-BD59-A6C34878D82A}">
                    <a16:rowId xmlns:a16="http://schemas.microsoft.com/office/drawing/2014/main" val="2091260392"/>
                  </a:ext>
                </a:extLst>
              </a:tr>
              <a:tr h="344289">
                <a:tc>
                  <a:txBody>
                    <a:bodyPr/>
                    <a:lstStyle/>
                    <a:p>
                      <a:pPr algn="l" fontAlgn="ctr"/>
                      <a:r>
                        <a:rPr lang="pt-BR" sz="1200" b="0" i="0" u="none" strike="noStrike">
                          <a:solidFill>
                            <a:srgbClr val="000000"/>
                          </a:solidFill>
                          <a:effectLst/>
                          <a:latin typeface="Arial" panose="020B0604020202020204" pitchFamily="34" charset="0"/>
                        </a:rPr>
                        <a:t>ARIMA</a:t>
                      </a:r>
                    </a:p>
                  </a:txBody>
                  <a:tcPr marL="7419" marR="7419" marT="7419"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0,0251</a:t>
                      </a:r>
                    </a:p>
                  </a:txBody>
                  <a:tcPr marL="7419" marR="7419" marT="7419" marB="0" anchor="ctr">
                    <a:lnL>
                      <a:noFill/>
                    </a:lnL>
                    <a:lnR>
                      <a:noFill/>
                    </a:lnR>
                    <a:lnT>
                      <a:noFill/>
                    </a:lnT>
                    <a:lnB>
                      <a:noFill/>
                    </a:lnB>
                    <a:solidFill>
                      <a:srgbClr val="65BE7B"/>
                    </a:solidFill>
                  </a:tcPr>
                </a:tc>
                <a:tc>
                  <a:txBody>
                    <a:bodyPr/>
                    <a:lstStyle/>
                    <a:p>
                      <a:pPr algn="ctr" fontAlgn="ctr"/>
                      <a:r>
                        <a:rPr lang="pt-BR" sz="1200" b="0" i="0" u="none" strike="noStrike">
                          <a:solidFill>
                            <a:srgbClr val="000000"/>
                          </a:solidFill>
                          <a:effectLst/>
                          <a:latin typeface="Arial" panose="020B0604020202020204" pitchFamily="34" charset="0"/>
                        </a:rPr>
                        <a:t>0,0533</a:t>
                      </a:r>
                    </a:p>
                  </a:txBody>
                  <a:tcPr marL="7419" marR="7419" marT="7419" marB="0" anchor="ctr">
                    <a:lnL>
                      <a:noFill/>
                    </a:lnL>
                    <a:lnR>
                      <a:noFill/>
                    </a:lnR>
                    <a:lnT>
                      <a:noFill/>
                    </a:lnT>
                    <a:lnB>
                      <a:noFill/>
                    </a:lnB>
                    <a:solidFill>
                      <a:srgbClr val="FAE983"/>
                    </a:solidFill>
                  </a:tcPr>
                </a:tc>
                <a:tc>
                  <a:txBody>
                    <a:bodyPr/>
                    <a:lstStyle/>
                    <a:p>
                      <a:pPr algn="ctr" fontAlgn="ctr"/>
                      <a:r>
                        <a:rPr lang="pt-BR" sz="1200" b="0" i="0" u="none" strike="noStrike" dirty="0">
                          <a:solidFill>
                            <a:srgbClr val="000000"/>
                          </a:solidFill>
                          <a:effectLst/>
                          <a:latin typeface="Arial" panose="020B0604020202020204" pitchFamily="34" charset="0"/>
                        </a:rPr>
                        <a:t>0,1095</a:t>
                      </a:r>
                    </a:p>
                  </a:txBody>
                  <a:tcPr marL="7419" marR="7419" marT="7419" marB="0" anchor="ctr">
                    <a:lnL>
                      <a:noFill/>
                    </a:lnL>
                    <a:lnR>
                      <a:noFill/>
                    </a:lnR>
                    <a:lnT>
                      <a:noFill/>
                    </a:lnT>
                    <a:lnB>
                      <a:noFill/>
                    </a:lnB>
                    <a:solidFill>
                      <a:srgbClr val="FFEB84"/>
                    </a:solidFill>
                  </a:tcPr>
                </a:tc>
                <a:tc>
                  <a:txBody>
                    <a:bodyPr/>
                    <a:lstStyle/>
                    <a:p>
                      <a:pPr algn="l" fontAlgn="b"/>
                      <a:endParaRPr lang="pt-BR" sz="1000" b="0" i="0" u="none" strike="noStrike">
                        <a:solidFill>
                          <a:srgbClr val="000000"/>
                        </a:solidFill>
                        <a:effectLst/>
                        <a:latin typeface="Calibri" panose="020F0502020204030204" pitchFamily="34" charset="0"/>
                      </a:endParaRPr>
                    </a:p>
                  </a:txBody>
                  <a:tcPr marL="7419" marR="7419" marT="7419" marB="0" anchor="b">
                    <a:lnL>
                      <a:noFill/>
                    </a:lnL>
                    <a:lnR>
                      <a:noFill/>
                    </a:lnR>
                    <a:lnT>
                      <a:noFill/>
                    </a:lnT>
                    <a:lnB>
                      <a:noFill/>
                    </a:lnB>
                  </a:tcPr>
                </a:tc>
                <a:tc>
                  <a:txBody>
                    <a:bodyPr/>
                    <a:lstStyle/>
                    <a:p>
                      <a:pPr algn="l" fontAlgn="ctr"/>
                      <a:r>
                        <a:rPr lang="pt-BR" sz="1200" b="0" i="0" u="none" strike="noStrike">
                          <a:solidFill>
                            <a:srgbClr val="000000"/>
                          </a:solidFill>
                          <a:effectLst/>
                          <a:latin typeface="Arial" panose="020B0604020202020204" pitchFamily="34" charset="0"/>
                        </a:rPr>
                        <a:t>ARIMA</a:t>
                      </a:r>
                    </a:p>
                  </a:txBody>
                  <a:tcPr marL="7419" marR="7419" marT="7419"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2</a:t>
                      </a:r>
                    </a:p>
                  </a:txBody>
                  <a:tcPr marL="7419" marR="7419" marT="7419" marB="0" anchor="ctr">
                    <a:lnL>
                      <a:noFill/>
                    </a:lnL>
                    <a:lnR>
                      <a:noFill/>
                    </a:lnR>
                    <a:lnT>
                      <a:noFill/>
                    </a:lnT>
                    <a:lnB>
                      <a:noFill/>
                    </a:lnB>
                    <a:solidFill>
                      <a:srgbClr val="BFBFBF"/>
                    </a:solidFill>
                  </a:tcPr>
                </a:tc>
                <a:tc>
                  <a:txBody>
                    <a:bodyPr/>
                    <a:lstStyle/>
                    <a:p>
                      <a:pPr algn="ctr" fontAlgn="ctr"/>
                      <a:r>
                        <a:rPr lang="pt-BR" sz="1200" b="0" i="0" u="none" strike="noStrike">
                          <a:solidFill>
                            <a:srgbClr val="000000"/>
                          </a:solidFill>
                          <a:effectLst/>
                          <a:latin typeface="Arial" panose="020B0604020202020204" pitchFamily="34" charset="0"/>
                        </a:rPr>
                        <a:t>2</a:t>
                      </a:r>
                    </a:p>
                  </a:txBody>
                  <a:tcPr marL="7419" marR="7419" marT="7419" marB="0" anchor="ctr">
                    <a:lnL>
                      <a:noFill/>
                    </a:lnL>
                    <a:lnR>
                      <a:noFill/>
                    </a:lnR>
                    <a:lnT>
                      <a:noFill/>
                    </a:lnT>
                    <a:lnB>
                      <a:noFill/>
                    </a:lnB>
                    <a:solidFill>
                      <a:srgbClr val="BFBFBF"/>
                    </a:solidFill>
                  </a:tcPr>
                </a:tc>
                <a:tc>
                  <a:txBody>
                    <a:bodyPr/>
                    <a:lstStyle/>
                    <a:p>
                      <a:pPr algn="ctr" fontAlgn="ctr"/>
                      <a:r>
                        <a:rPr lang="pt-BR" sz="1200" b="0" i="0" u="none" strike="noStrike">
                          <a:solidFill>
                            <a:srgbClr val="000000"/>
                          </a:solidFill>
                          <a:effectLst/>
                          <a:latin typeface="Arial" panose="020B0604020202020204" pitchFamily="34" charset="0"/>
                        </a:rPr>
                        <a:t>4</a:t>
                      </a:r>
                    </a:p>
                  </a:txBody>
                  <a:tcPr marL="7419" marR="7419" marT="7419" marB="0" anchor="ctr">
                    <a:lnL>
                      <a:noFill/>
                    </a:lnL>
                    <a:lnR>
                      <a:noFill/>
                    </a:lnR>
                    <a:lnT>
                      <a:noFill/>
                    </a:lnT>
                    <a:lnB>
                      <a:noFill/>
                    </a:lnB>
                  </a:tcPr>
                </a:tc>
                <a:extLst>
                  <a:ext uri="{0D108BD9-81ED-4DB2-BD59-A6C34878D82A}">
                    <a16:rowId xmlns:a16="http://schemas.microsoft.com/office/drawing/2014/main" val="1714575982"/>
                  </a:ext>
                </a:extLst>
              </a:tr>
              <a:tr h="344289">
                <a:tc>
                  <a:txBody>
                    <a:bodyPr/>
                    <a:lstStyle/>
                    <a:p>
                      <a:pPr algn="l" fontAlgn="ctr"/>
                      <a:r>
                        <a:rPr lang="pt-BR" sz="1200" b="0" i="0" u="none" strike="noStrike" dirty="0">
                          <a:solidFill>
                            <a:srgbClr val="000000"/>
                          </a:solidFill>
                          <a:effectLst/>
                          <a:latin typeface="Arial" panose="020B0604020202020204" pitchFamily="34" charset="0"/>
                        </a:rPr>
                        <a:t>Linear Regression</a:t>
                      </a:r>
                    </a:p>
                  </a:txBody>
                  <a:tcPr marL="7419" marR="7419" marT="7419"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0,0251</a:t>
                      </a:r>
                    </a:p>
                  </a:txBody>
                  <a:tcPr marL="7419" marR="7419" marT="7419" marB="0" anchor="ctr">
                    <a:lnL>
                      <a:noFill/>
                    </a:lnL>
                    <a:lnR>
                      <a:noFill/>
                    </a:lnR>
                    <a:lnT>
                      <a:noFill/>
                    </a:lnT>
                    <a:lnB>
                      <a:noFill/>
                    </a:lnB>
                    <a:solidFill>
                      <a:srgbClr val="6DC17B"/>
                    </a:solidFill>
                  </a:tcPr>
                </a:tc>
                <a:tc>
                  <a:txBody>
                    <a:bodyPr/>
                    <a:lstStyle/>
                    <a:p>
                      <a:pPr algn="ctr" fontAlgn="ctr"/>
                      <a:r>
                        <a:rPr lang="pt-BR" sz="1200" b="0" i="0" u="none" strike="noStrike">
                          <a:solidFill>
                            <a:srgbClr val="000000"/>
                          </a:solidFill>
                          <a:effectLst/>
                          <a:latin typeface="Arial" panose="020B0604020202020204" pitchFamily="34" charset="0"/>
                        </a:rPr>
                        <a:t>0,0540</a:t>
                      </a:r>
                    </a:p>
                  </a:txBody>
                  <a:tcPr marL="7419" marR="7419" marT="7419" marB="0" anchor="ctr">
                    <a:lnL>
                      <a:noFill/>
                    </a:lnL>
                    <a:lnR>
                      <a:noFill/>
                    </a:lnR>
                    <a:lnT>
                      <a:noFill/>
                    </a:lnT>
                    <a:lnB>
                      <a:noFill/>
                    </a:lnB>
                    <a:solidFill>
                      <a:srgbClr val="FFEB84"/>
                    </a:solidFill>
                  </a:tcPr>
                </a:tc>
                <a:tc>
                  <a:txBody>
                    <a:bodyPr/>
                    <a:lstStyle/>
                    <a:p>
                      <a:pPr algn="ctr" fontAlgn="ctr"/>
                      <a:r>
                        <a:rPr lang="pt-BR" sz="1200" b="0" i="0" u="none" strike="noStrike">
                          <a:solidFill>
                            <a:srgbClr val="000000"/>
                          </a:solidFill>
                          <a:effectLst/>
                          <a:latin typeface="Arial" panose="020B0604020202020204" pitchFamily="34" charset="0"/>
                        </a:rPr>
                        <a:t>0,1145</a:t>
                      </a:r>
                    </a:p>
                  </a:txBody>
                  <a:tcPr marL="7419" marR="7419" marT="7419" marB="0" anchor="ctr">
                    <a:lnL>
                      <a:noFill/>
                    </a:lnL>
                    <a:lnR>
                      <a:noFill/>
                    </a:lnR>
                    <a:lnT>
                      <a:noFill/>
                    </a:lnT>
                    <a:lnB>
                      <a:noFill/>
                    </a:lnB>
                    <a:solidFill>
                      <a:srgbClr val="FECA7E"/>
                    </a:solidFill>
                  </a:tcPr>
                </a:tc>
                <a:tc>
                  <a:txBody>
                    <a:bodyPr/>
                    <a:lstStyle/>
                    <a:p>
                      <a:pPr algn="l" fontAlgn="b"/>
                      <a:endParaRPr lang="pt-BR" sz="1000" b="0" i="0" u="none" strike="noStrike">
                        <a:solidFill>
                          <a:srgbClr val="000000"/>
                        </a:solidFill>
                        <a:effectLst/>
                        <a:latin typeface="Calibri" panose="020F0502020204030204" pitchFamily="34" charset="0"/>
                      </a:endParaRPr>
                    </a:p>
                  </a:txBody>
                  <a:tcPr marL="7419" marR="7419" marT="7419" marB="0" anchor="b">
                    <a:lnL>
                      <a:noFill/>
                    </a:lnL>
                    <a:lnR>
                      <a:noFill/>
                    </a:lnR>
                    <a:lnT>
                      <a:noFill/>
                    </a:lnT>
                    <a:lnB>
                      <a:noFill/>
                    </a:lnB>
                  </a:tcPr>
                </a:tc>
                <a:tc>
                  <a:txBody>
                    <a:bodyPr/>
                    <a:lstStyle/>
                    <a:p>
                      <a:pPr algn="l" fontAlgn="ctr"/>
                      <a:r>
                        <a:rPr lang="pt-BR" sz="1200" b="0" i="0" u="none" strike="noStrike" dirty="0">
                          <a:solidFill>
                            <a:srgbClr val="000000"/>
                          </a:solidFill>
                          <a:effectLst/>
                          <a:latin typeface="Arial" panose="020B0604020202020204" pitchFamily="34" charset="0"/>
                        </a:rPr>
                        <a:t>Linear Regression</a:t>
                      </a:r>
                    </a:p>
                  </a:txBody>
                  <a:tcPr marL="7419" marR="7419" marT="7419"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3</a:t>
                      </a:r>
                    </a:p>
                  </a:txBody>
                  <a:tcPr marL="7419" marR="7419" marT="7419" marB="0" anchor="ctr">
                    <a:lnL>
                      <a:noFill/>
                    </a:lnL>
                    <a:lnR>
                      <a:noFill/>
                    </a:lnR>
                    <a:lnT>
                      <a:noFill/>
                    </a:lnT>
                    <a:lnB>
                      <a:noFill/>
                    </a:lnB>
                    <a:solidFill>
                      <a:srgbClr val="F4B084"/>
                    </a:solidFill>
                  </a:tcPr>
                </a:tc>
                <a:tc>
                  <a:txBody>
                    <a:bodyPr/>
                    <a:lstStyle/>
                    <a:p>
                      <a:pPr algn="ctr" fontAlgn="ctr"/>
                      <a:r>
                        <a:rPr lang="pt-BR" sz="1200" b="0" i="0" u="none" strike="noStrike">
                          <a:solidFill>
                            <a:srgbClr val="000000"/>
                          </a:solidFill>
                          <a:effectLst/>
                          <a:latin typeface="Arial" panose="020B0604020202020204" pitchFamily="34" charset="0"/>
                        </a:rPr>
                        <a:t>4</a:t>
                      </a:r>
                    </a:p>
                  </a:txBody>
                  <a:tcPr marL="7419" marR="7419" marT="7419"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5</a:t>
                      </a:r>
                    </a:p>
                  </a:txBody>
                  <a:tcPr marL="7419" marR="7419" marT="7419" marB="0" anchor="ctr">
                    <a:lnL>
                      <a:noFill/>
                    </a:lnL>
                    <a:lnR>
                      <a:noFill/>
                    </a:lnR>
                    <a:lnT>
                      <a:noFill/>
                    </a:lnT>
                    <a:lnB>
                      <a:noFill/>
                    </a:lnB>
                  </a:tcPr>
                </a:tc>
                <a:extLst>
                  <a:ext uri="{0D108BD9-81ED-4DB2-BD59-A6C34878D82A}">
                    <a16:rowId xmlns:a16="http://schemas.microsoft.com/office/drawing/2014/main" val="3726375002"/>
                  </a:ext>
                </a:extLst>
              </a:tr>
              <a:tr h="344289">
                <a:tc>
                  <a:txBody>
                    <a:bodyPr/>
                    <a:lstStyle/>
                    <a:p>
                      <a:pPr algn="l" fontAlgn="ctr"/>
                      <a:r>
                        <a:rPr lang="pt-BR" sz="1200" b="0" i="0" u="none" strike="noStrike" dirty="0">
                          <a:solidFill>
                            <a:srgbClr val="000000"/>
                          </a:solidFill>
                          <a:effectLst/>
                          <a:latin typeface="Arial" panose="020B0604020202020204" pitchFamily="34" charset="0"/>
                        </a:rPr>
                        <a:t>Random Forest</a:t>
                      </a:r>
                    </a:p>
                  </a:txBody>
                  <a:tcPr marL="7419" marR="7419" marT="7419"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0,0257</a:t>
                      </a:r>
                    </a:p>
                  </a:txBody>
                  <a:tcPr marL="7419" marR="7419" marT="7419" marB="0" anchor="ctr">
                    <a:lnL>
                      <a:noFill/>
                    </a:lnL>
                    <a:lnR>
                      <a:noFill/>
                    </a:lnR>
                    <a:lnT>
                      <a:noFill/>
                    </a:lnT>
                    <a:lnB>
                      <a:noFill/>
                    </a:lnB>
                    <a:solidFill>
                      <a:srgbClr val="FFE984"/>
                    </a:solidFill>
                  </a:tcPr>
                </a:tc>
                <a:tc>
                  <a:txBody>
                    <a:bodyPr/>
                    <a:lstStyle/>
                    <a:p>
                      <a:pPr algn="ctr" fontAlgn="ctr"/>
                      <a:r>
                        <a:rPr lang="pt-BR" sz="1200" b="0" i="0" u="none" strike="noStrike">
                          <a:solidFill>
                            <a:srgbClr val="000000"/>
                          </a:solidFill>
                          <a:effectLst/>
                          <a:latin typeface="Arial" panose="020B0604020202020204" pitchFamily="34" charset="0"/>
                        </a:rPr>
                        <a:t>0,0567</a:t>
                      </a:r>
                    </a:p>
                  </a:txBody>
                  <a:tcPr marL="7419" marR="7419" marT="7419" marB="0" anchor="ctr">
                    <a:lnL>
                      <a:noFill/>
                    </a:lnL>
                    <a:lnR>
                      <a:noFill/>
                    </a:lnR>
                    <a:lnT>
                      <a:noFill/>
                    </a:lnT>
                    <a:lnB>
                      <a:noFill/>
                    </a:lnB>
                    <a:solidFill>
                      <a:srgbClr val="F8696B"/>
                    </a:solidFill>
                  </a:tcPr>
                </a:tc>
                <a:tc>
                  <a:txBody>
                    <a:bodyPr/>
                    <a:lstStyle/>
                    <a:p>
                      <a:pPr algn="ctr" fontAlgn="ctr"/>
                      <a:r>
                        <a:rPr lang="pt-BR" sz="1200" b="0" i="0" u="none" strike="noStrike">
                          <a:solidFill>
                            <a:srgbClr val="000000"/>
                          </a:solidFill>
                          <a:effectLst/>
                          <a:latin typeface="Arial" panose="020B0604020202020204" pitchFamily="34" charset="0"/>
                        </a:rPr>
                        <a:t>0,1148</a:t>
                      </a:r>
                    </a:p>
                  </a:txBody>
                  <a:tcPr marL="7419" marR="7419" marT="7419" marB="0" anchor="ctr">
                    <a:lnL>
                      <a:noFill/>
                    </a:lnL>
                    <a:lnR>
                      <a:noFill/>
                    </a:lnR>
                    <a:lnT>
                      <a:noFill/>
                    </a:lnT>
                    <a:lnB>
                      <a:noFill/>
                    </a:lnB>
                    <a:solidFill>
                      <a:srgbClr val="FEC87E"/>
                    </a:solidFill>
                  </a:tcPr>
                </a:tc>
                <a:tc>
                  <a:txBody>
                    <a:bodyPr/>
                    <a:lstStyle/>
                    <a:p>
                      <a:pPr algn="l" fontAlgn="b"/>
                      <a:endParaRPr lang="pt-BR" sz="1000" b="0" i="0" u="none" strike="noStrike">
                        <a:solidFill>
                          <a:srgbClr val="000000"/>
                        </a:solidFill>
                        <a:effectLst/>
                        <a:latin typeface="Calibri" panose="020F0502020204030204" pitchFamily="34" charset="0"/>
                      </a:endParaRPr>
                    </a:p>
                  </a:txBody>
                  <a:tcPr marL="7419" marR="7419" marT="7419" marB="0" anchor="b">
                    <a:lnL>
                      <a:noFill/>
                    </a:lnL>
                    <a:lnR>
                      <a:noFill/>
                    </a:lnR>
                    <a:lnT>
                      <a:noFill/>
                    </a:lnT>
                    <a:lnB>
                      <a:noFill/>
                    </a:lnB>
                  </a:tcPr>
                </a:tc>
                <a:tc>
                  <a:txBody>
                    <a:bodyPr/>
                    <a:lstStyle/>
                    <a:p>
                      <a:pPr algn="l" fontAlgn="ctr"/>
                      <a:r>
                        <a:rPr lang="pt-BR" sz="1200" b="0" i="0" u="none" strike="noStrike" dirty="0">
                          <a:solidFill>
                            <a:srgbClr val="000000"/>
                          </a:solidFill>
                          <a:effectLst/>
                          <a:latin typeface="Arial" panose="020B0604020202020204" pitchFamily="34" charset="0"/>
                        </a:rPr>
                        <a:t>Random Forest</a:t>
                      </a:r>
                    </a:p>
                  </a:txBody>
                  <a:tcPr marL="7419" marR="7419" marT="7419"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5</a:t>
                      </a:r>
                    </a:p>
                  </a:txBody>
                  <a:tcPr marL="7419" marR="7419" marT="7419"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7</a:t>
                      </a:r>
                    </a:p>
                  </a:txBody>
                  <a:tcPr marL="7419" marR="7419" marT="7419"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6</a:t>
                      </a:r>
                    </a:p>
                  </a:txBody>
                  <a:tcPr marL="7419" marR="7419" marT="7419" marB="0" anchor="ctr">
                    <a:lnL>
                      <a:noFill/>
                    </a:lnL>
                    <a:lnR>
                      <a:noFill/>
                    </a:lnR>
                    <a:lnT>
                      <a:noFill/>
                    </a:lnT>
                    <a:lnB>
                      <a:noFill/>
                    </a:lnB>
                  </a:tcPr>
                </a:tc>
                <a:extLst>
                  <a:ext uri="{0D108BD9-81ED-4DB2-BD59-A6C34878D82A}">
                    <a16:rowId xmlns:a16="http://schemas.microsoft.com/office/drawing/2014/main" val="2316348436"/>
                  </a:ext>
                </a:extLst>
              </a:tr>
              <a:tr h="344289">
                <a:tc>
                  <a:txBody>
                    <a:bodyPr/>
                    <a:lstStyle/>
                    <a:p>
                      <a:pPr algn="l" fontAlgn="ctr"/>
                      <a:r>
                        <a:rPr lang="pt-BR" sz="1200" b="0" i="0" u="none" strike="noStrike">
                          <a:solidFill>
                            <a:srgbClr val="000000"/>
                          </a:solidFill>
                          <a:effectLst/>
                          <a:latin typeface="Arial" panose="020B0604020202020204" pitchFamily="34" charset="0"/>
                        </a:rPr>
                        <a:t>Light GBM</a:t>
                      </a:r>
                    </a:p>
                  </a:txBody>
                  <a:tcPr marL="7419" marR="7419" marT="7419"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0,0251</a:t>
                      </a:r>
                    </a:p>
                  </a:txBody>
                  <a:tcPr marL="7419" marR="7419" marT="7419" marB="0" anchor="ctr">
                    <a:lnL>
                      <a:noFill/>
                    </a:lnL>
                    <a:lnR>
                      <a:noFill/>
                    </a:lnR>
                    <a:lnT>
                      <a:noFill/>
                    </a:lnT>
                    <a:lnB>
                      <a:noFill/>
                    </a:lnB>
                    <a:solidFill>
                      <a:srgbClr val="63BE7B"/>
                    </a:solidFill>
                  </a:tcPr>
                </a:tc>
                <a:tc>
                  <a:txBody>
                    <a:bodyPr/>
                    <a:lstStyle/>
                    <a:p>
                      <a:pPr algn="ctr" fontAlgn="ctr"/>
                      <a:r>
                        <a:rPr lang="pt-BR" sz="1200" b="0" i="0" u="none" strike="noStrike">
                          <a:solidFill>
                            <a:srgbClr val="000000"/>
                          </a:solidFill>
                          <a:effectLst/>
                          <a:latin typeface="Arial" panose="020B0604020202020204" pitchFamily="34" charset="0"/>
                        </a:rPr>
                        <a:t>0,0533</a:t>
                      </a:r>
                    </a:p>
                  </a:txBody>
                  <a:tcPr marL="7419" marR="7419" marT="7419" marB="0" anchor="ctr">
                    <a:lnL>
                      <a:noFill/>
                    </a:lnL>
                    <a:lnR>
                      <a:noFill/>
                    </a:lnR>
                    <a:lnT>
                      <a:noFill/>
                    </a:lnT>
                    <a:lnB>
                      <a:noFill/>
                    </a:lnB>
                    <a:solidFill>
                      <a:srgbClr val="FAE983"/>
                    </a:solidFill>
                  </a:tcPr>
                </a:tc>
                <a:tc>
                  <a:txBody>
                    <a:bodyPr/>
                    <a:lstStyle/>
                    <a:p>
                      <a:pPr algn="ctr" fontAlgn="ctr"/>
                      <a:r>
                        <a:rPr lang="pt-BR" sz="1200" b="0" i="0" u="none" strike="noStrike">
                          <a:solidFill>
                            <a:srgbClr val="000000"/>
                          </a:solidFill>
                          <a:effectLst/>
                          <a:latin typeface="Arial" panose="020B0604020202020204" pitchFamily="34" charset="0"/>
                        </a:rPr>
                        <a:t>0,1091</a:t>
                      </a:r>
                    </a:p>
                  </a:txBody>
                  <a:tcPr marL="7419" marR="7419" marT="7419" marB="0" anchor="ctr">
                    <a:lnL>
                      <a:noFill/>
                    </a:lnL>
                    <a:lnR>
                      <a:noFill/>
                    </a:lnR>
                    <a:lnT>
                      <a:noFill/>
                    </a:lnT>
                    <a:lnB>
                      <a:noFill/>
                    </a:lnB>
                    <a:solidFill>
                      <a:srgbClr val="FEEA83"/>
                    </a:solidFill>
                  </a:tcPr>
                </a:tc>
                <a:tc>
                  <a:txBody>
                    <a:bodyPr/>
                    <a:lstStyle/>
                    <a:p>
                      <a:pPr algn="l" fontAlgn="b"/>
                      <a:endParaRPr lang="pt-BR" sz="1000" b="0" i="0" u="none" strike="noStrike">
                        <a:solidFill>
                          <a:srgbClr val="000000"/>
                        </a:solidFill>
                        <a:effectLst/>
                        <a:latin typeface="Calibri" panose="020F0502020204030204" pitchFamily="34" charset="0"/>
                      </a:endParaRPr>
                    </a:p>
                  </a:txBody>
                  <a:tcPr marL="7419" marR="7419" marT="7419" marB="0" anchor="b">
                    <a:lnL>
                      <a:noFill/>
                    </a:lnL>
                    <a:lnR>
                      <a:noFill/>
                    </a:lnR>
                    <a:lnT>
                      <a:noFill/>
                    </a:lnT>
                    <a:lnB>
                      <a:noFill/>
                    </a:lnB>
                  </a:tcPr>
                </a:tc>
                <a:tc>
                  <a:txBody>
                    <a:bodyPr/>
                    <a:lstStyle/>
                    <a:p>
                      <a:pPr algn="l" fontAlgn="ctr"/>
                      <a:r>
                        <a:rPr lang="pt-BR" sz="1200" b="0" i="0" u="none" strike="noStrike">
                          <a:solidFill>
                            <a:srgbClr val="000000"/>
                          </a:solidFill>
                          <a:effectLst/>
                          <a:latin typeface="Arial" panose="020B0604020202020204" pitchFamily="34" charset="0"/>
                        </a:rPr>
                        <a:t>Light GBM</a:t>
                      </a:r>
                    </a:p>
                  </a:txBody>
                  <a:tcPr marL="7419" marR="7419" marT="7419" marB="0" anchor="ctr">
                    <a:lnL>
                      <a:noFill/>
                    </a:lnL>
                    <a:lnR>
                      <a:noFill/>
                    </a:lnR>
                    <a:lnT>
                      <a:noFill/>
                    </a:lnT>
                    <a:lnB>
                      <a:noFill/>
                    </a:lnB>
                  </a:tcPr>
                </a:tc>
                <a:tc>
                  <a:txBody>
                    <a:bodyPr/>
                    <a:lstStyle/>
                    <a:p>
                      <a:pPr algn="ctr" fontAlgn="ctr"/>
                      <a:r>
                        <a:rPr lang="pt-BR" sz="1200" b="0" i="0" u="none" strike="noStrike" dirty="0">
                          <a:solidFill>
                            <a:srgbClr val="000000"/>
                          </a:solidFill>
                          <a:effectLst/>
                          <a:latin typeface="Arial" panose="020B0604020202020204" pitchFamily="34" charset="0"/>
                        </a:rPr>
                        <a:t>1</a:t>
                      </a:r>
                    </a:p>
                  </a:txBody>
                  <a:tcPr marL="7419" marR="7419" marT="7419" marB="0" anchor="ctr">
                    <a:lnL>
                      <a:noFill/>
                    </a:lnL>
                    <a:lnR>
                      <a:noFill/>
                    </a:lnR>
                    <a:lnT>
                      <a:noFill/>
                    </a:lnT>
                    <a:lnB>
                      <a:noFill/>
                    </a:lnB>
                    <a:solidFill>
                      <a:srgbClr val="FFD966"/>
                    </a:solidFill>
                  </a:tcPr>
                </a:tc>
                <a:tc>
                  <a:txBody>
                    <a:bodyPr/>
                    <a:lstStyle/>
                    <a:p>
                      <a:pPr algn="ctr" fontAlgn="ctr"/>
                      <a:r>
                        <a:rPr lang="pt-BR" sz="1200" b="0" i="0" u="none" strike="noStrike" dirty="0">
                          <a:solidFill>
                            <a:srgbClr val="000000"/>
                          </a:solidFill>
                          <a:effectLst/>
                          <a:latin typeface="Arial" panose="020B0604020202020204" pitchFamily="34" charset="0"/>
                        </a:rPr>
                        <a:t>3</a:t>
                      </a:r>
                    </a:p>
                  </a:txBody>
                  <a:tcPr marL="7419" marR="7419" marT="7419" marB="0" anchor="ctr">
                    <a:lnL>
                      <a:noFill/>
                    </a:lnL>
                    <a:lnR>
                      <a:noFill/>
                    </a:lnR>
                    <a:lnT>
                      <a:noFill/>
                    </a:lnT>
                    <a:lnB>
                      <a:noFill/>
                    </a:lnB>
                    <a:solidFill>
                      <a:srgbClr val="F4B084"/>
                    </a:solidFill>
                  </a:tcPr>
                </a:tc>
                <a:tc>
                  <a:txBody>
                    <a:bodyPr/>
                    <a:lstStyle/>
                    <a:p>
                      <a:pPr algn="ctr" fontAlgn="ctr"/>
                      <a:r>
                        <a:rPr lang="pt-BR" sz="1200" b="0" i="0" u="none" strike="noStrike">
                          <a:solidFill>
                            <a:srgbClr val="000000"/>
                          </a:solidFill>
                          <a:effectLst/>
                          <a:latin typeface="Arial" panose="020B0604020202020204" pitchFamily="34" charset="0"/>
                        </a:rPr>
                        <a:t>2</a:t>
                      </a:r>
                    </a:p>
                  </a:txBody>
                  <a:tcPr marL="7419" marR="7419" marT="7419" marB="0" anchor="ctr">
                    <a:lnL>
                      <a:noFill/>
                    </a:lnL>
                    <a:lnR>
                      <a:noFill/>
                    </a:lnR>
                    <a:lnT>
                      <a:noFill/>
                    </a:lnT>
                    <a:lnB>
                      <a:noFill/>
                    </a:lnB>
                    <a:solidFill>
                      <a:srgbClr val="BFBFBF"/>
                    </a:solidFill>
                  </a:tcPr>
                </a:tc>
                <a:extLst>
                  <a:ext uri="{0D108BD9-81ED-4DB2-BD59-A6C34878D82A}">
                    <a16:rowId xmlns:a16="http://schemas.microsoft.com/office/drawing/2014/main" val="1763833214"/>
                  </a:ext>
                </a:extLst>
              </a:tr>
              <a:tr h="344289">
                <a:tc>
                  <a:txBody>
                    <a:bodyPr/>
                    <a:lstStyle/>
                    <a:p>
                      <a:pPr algn="l" fontAlgn="ctr"/>
                      <a:r>
                        <a:rPr lang="pt-BR" sz="1200" b="0" i="0" u="none" strike="noStrike">
                          <a:solidFill>
                            <a:srgbClr val="000000"/>
                          </a:solidFill>
                          <a:effectLst/>
                          <a:latin typeface="Arial" panose="020B0604020202020204" pitchFamily="34" charset="0"/>
                        </a:rPr>
                        <a:t>LSTM</a:t>
                      </a:r>
                    </a:p>
                  </a:txBody>
                  <a:tcPr marL="7419" marR="7419" marT="7419"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0,0297</a:t>
                      </a:r>
                    </a:p>
                  </a:txBody>
                  <a:tcPr marL="7419" marR="7419" marT="7419" marB="0" anchor="ctr">
                    <a:lnL>
                      <a:noFill/>
                    </a:lnL>
                    <a:lnR>
                      <a:noFill/>
                    </a:lnR>
                    <a:lnT>
                      <a:noFill/>
                    </a:lnT>
                    <a:lnB>
                      <a:noFill/>
                    </a:lnB>
                    <a:solidFill>
                      <a:srgbClr val="F8696B"/>
                    </a:solidFill>
                  </a:tcPr>
                </a:tc>
                <a:tc>
                  <a:txBody>
                    <a:bodyPr/>
                    <a:lstStyle/>
                    <a:p>
                      <a:pPr algn="ctr" fontAlgn="ctr"/>
                      <a:r>
                        <a:rPr lang="pt-BR" sz="1200" b="0" i="0" u="none" strike="noStrike">
                          <a:solidFill>
                            <a:srgbClr val="000000"/>
                          </a:solidFill>
                          <a:effectLst/>
                          <a:latin typeface="Arial" panose="020B0604020202020204" pitchFamily="34" charset="0"/>
                        </a:rPr>
                        <a:t>0,0547</a:t>
                      </a:r>
                    </a:p>
                  </a:txBody>
                  <a:tcPr marL="7419" marR="7419" marT="7419" marB="0" anchor="ctr">
                    <a:lnL>
                      <a:noFill/>
                    </a:lnL>
                    <a:lnR>
                      <a:noFill/>
                    </a:lnR>
                    <a:lnT>
                      <a:noFill/>
                    </a:lnT>
                    <a:lnB>
                      <a:noFill/>
                    </a:lnB>
                    <a:solidFill>
                      <a:srgbClr val="FECC7E"/>
                    </a:solidFill>
                  </a:tcPr>
                </a:tc>
                <a:tc>
                  <a:txBody>
                    <a:bodyPr/>
                    <a:lstStyle/>
                    <a:p>
                      <a:pPr algn="ctr" fontAlgn="ctr"/>
                      <a:r>
                        <a:rPr lang="pt-BR" sz="1200" b="0" i="0" u="none" strike="noStrike">
                          <a:solidFill>
                            <a:srgbClr val="000000"/>
                          </a:solidFill>
                          <a:effectLst/>
                          <a:latin typeface="Arial" panose="020B0604020202020204" pitchFamily="34" charset="0"/>
                        </a:rPr>
                        <a:t>0,1092</a:t>
                      </a:r>
                    </a:p>
                  </a:txBody>
                  <a:tcPr marL="7419" marR="7419" marT="7419" marB="0" anchor="ctr">
                    <a:lnL>
                      <a:noFill/>
                    </a:lnL>
                    <a:lnR>
                      <a:noFill/>
                    </a:lnR>
                    <a:lnT>
                      <a:noFill/>
                    </a:lnT>
                    <a:lnB>
                      <a:noFill/>
                    </a:lnB>
                    <a:solidFill>
                      <a:srgbClr val="FEEA83"/>
                    </a:solidFill>
                  </a:tcPr>
                </a:tc>
                <a:tc>
                  <a:txBody>
                    <a:bodyPr/>
                    <a:lstStyle/>
                    <a:p>
                      <a:pPr algn="l" fontAlgn="b"/>
                      <a:endParaRPr lang="pt-BR" sz="1000" b="0" i="0" u="none" strike="noStrike">
                        <a:solidFill>
                          <a:srgbClr val="000000"/>
                        </a:solidFill>
                        <a:effectLst/>
                        <a:latin typeface="Calibri" panose="020F0502020204030204" pitchFamily="34" charset="0"/>
                      </a:endParaRPr>
                    </a:p>
                  </a:txBody>
                  <a:tcPr marL="7419" marR="7419" marT="7419" marB="0" anchor="b">
                    <a:lnL>
                      <a:noFill/>
                    </a:lnL>
                    <a:lnR>
                      <a:noFill/>
                    </a:lnR>
                    <a:lnT>
                      <a:noFill/>
                    </a:lnT>
                    <a:lnB>
                      <a:noFill/>
                    </a:lnB>
                  </a:tcPr>
                </a:tc>
                <a:tc>
                  <a:txBody>
                    <a:bodyPr/>
                    <a:lstStyle/>
                    <a:p>
                      <a:pPr algn="l" fontAlgn="ctr"/>
                      <a:r>
                        <a:rPr lang="pt-BR" sz="1200" b="0" i="0" u="none" strike="noStrike">
                          <a:solidFill>
                            <a:srgbClr val="000000"/>
                          </a:solidFill>
                          <a:effectLst/>
                          <a:latin typeface="Arial" panose="020B0604020202020204" pitchFamily="34" charset="0"/>
                        </a:rPr>
                        <a:t>LSTM</a:t>
                      </a:r>
                    </a:p>
                  </a:txBody>
                  <a:tcPr marL="7419" marR="7419" marT="7419"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7</a:t>
                      </a:r>
                    </a:p>
                  </a:txBody>
                  <a:tcPr marL="7419" marR="7419" marT="7419" marB="0" anchor="ctr">
                    <a:lnL>
                      <a:noFill/>
                    </a:lnL>
                    <a:lnR>
                      <a:noFill/>
                    </a:lnR>
                    <a:lnT>
                      <a:noFill/>
                    </a:lnT>
                    <a:lnB>
                      <a:noFill/>
                    </a:lnB>
                  </a:tcPr>
                </a:tc>
                <a:tc>
                  <a:txBody>
                    <a:bodyPr/>
                    <a:lstStyle/>
                    <a:p>
                      <a:pPr algn="ctr" fontAlgn="ctr"/>
                      <a:r>
                        <a:rPr lang="pt-BR" sz="1200" b="0" i="0" u="none" strike="noStrike" dirty="0">
                          <a:solidFill>
                            <a:srgbClr val="000000"/>
                          </a:solidFill>
                          <a:effectLst/>
                          <a:latin typeface="Arial" panose="020B0604020202020204" pitchFamily="34" charset="0"/>
                        </a:rPr>
                        <a:t>5</a:t>
                      </a:r>
                    </a:p>
                  </a:txBody>
                  <a:tcPr marL="7419" marR="7419" marT="7419" marB="0" anchor="ctr">
                    <a:lnL>
                      <a:noFill/>
                    </a:lnL>
                    <a:lnR>
                      <a:noFill/>
                    </a:lnR>
                    <a:lnT>
                      <a:noFill/>
                    </a:lnT>
                    <a:lnB>
                      <a:noFill/>
                    </a:lnB>
                  </a:tcPr>
                </a:tc>
                <a:tc>
                  <a:txBody>
                    <a:bodyPr/>
                    <a:lstStyle/>
                    <a:p>
                      <a:pPr algn="ctr" fontAlgn="ctr"/>
                      <a:r>
                        <a:rPr lang="pt-BR" sz="1200" b="0" i="0" u="none" strike="noStrike" dirty="0">
                          <a:solidFill>
                            <a:srgbClr val="000000"/>
                          </a:solidFill>
                          <a:effectLst/>
                          <a:latin typeface="Arial" panose="020B0604020202020204" pitchFamily="34" charset="0"/>
                        </a:rPr>
                        <a:t>3</a:t>
                      </a:r>
                    </a:p>
                  </a:txBody>
                  <a:tcPr marL="7419" marR="7419" marT="7419" marB="0" anchor="ctr">
                    <a:lnL>
                      <a:noFill/>
                    </a:lnL>
                    <a:lnR>
                      <a:noFill/>
                    </a:lnR>
                    <a:lnT>
                      <a:noFill/>
                    </a:lnT>
                    <a:lnB>
                      <a:noFill/>
                    </a:lnB>
                    <a:solidFill>
                      <a:srgbClr val="F4B084"/>
                    </a:solidFill>
                  </a:tcPr>
                </a:tc>
                <a:extLst>
                  <a:ext uri="{0D108BD9-81ED-4DB2-BD59-A6C34878D82A}">
                    <a16:rowId xmlns:a16="http://schemas.microsoft.com/office/drawing/2014/main" val="2383691898"/>
                  </a:ext>
                </a:extLst>
              </a:tr>
              <a:tr h="344289">
                <a:tc>
                  <a:txBody>
                    <a:bodyPr/>
                    <a:lstStyle/>
                    <a:p>
                      <a:pPr algn="l" fontAlgn="ctr"/>
                      <a:r>
                        <a:rPr lang="pt-BR" sz="1200" b="0" i="0" u="none" strike="noStrike" dirty="0">
                          <a:solidFill>
                            <a:srgbClr val="000000"/>
                          </a:solidFill>
                          <a:effectLst/>
                          <a:latin typeface="Arial" panose="020B0604020202020204" pitchFamily="34" charset="0"/>
                        </a:rPr>
                        <a:t>Prophet</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Arial" panose="020B0604020202020204" pitchFamily="34" charset="0"/>
                        </a:rPr>
                        <a:t>0,0256</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rgbClr val="FFEB84"/>
                    </a:solidFill>
                  </a:tcPr>
                </a:tc>
                <a:tc>
                  <a:txBody>
                    <a:bodyPr/>
                    <a:lstStyle/>
                    <a:p>
                      <a:pPr algn="ctr" fontAlgn="ctr"/>
                      <a:r>
                        <a:rPr lang="pt-BR" sz="1200" b="0" i="0" u="none" strike="noStrike">
                          <a:solidFill>
                            <a:srgbClr val="000000"/>
                          </a:solidFill>
                          <a:effectLst/>
                          <a:latin typeface="Arial" panose="020B0604020202020204" pitchFamily="34" charset="0"/>
                        </a:rPr>
                        <a:t>0,0551</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rgbClr val="FDB77A"/>
                    </a:solidFill>
                  </a:tcPr>
                </a:tc>
                <a:tc>
                  <a:txBody>
                    <a:bodyPr/>
                    <a:lstStyle/>
                    <a:p>
                      <a:pPr algn="ctr" fontAlgn="ctr"/>
                      <a:r>
                        <a:rPr lang="pt-BR" sz="1200" b="0" i="0" u="none" strike="noStrike">
                          <a:solidFill>
                            <a:srgbClr val="000000"/>
                          </a:solidFill>
                          <a:effectLst/>
                          <a:latin typeface="Arial" panose="020B0604020202020204" pitchFamily="34" charset="0"/>
                        </a:rPr>
                        <a:t>0,1287</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rgbClr val="F8696B"/>
                    </a:solidFill>
                  </a:tcPr>
                </a:tc>
                <a:tc>
                  <a:txBody>
                    <a:bodyPr/>
                    <a:lstStyle/>
                    <a:p>
                      <a:pPr algn="l" fontAlgn="b"/>
                      <a:endParaRPr lang="pt-BR" sz="1000" b="0" i="0" u="none" strike="noStrike">
                        <a:solidFill>
                          <a:srgbClr val="000000"/>
                        </a:solidFill>
                        <a:effectLst/>
                        <a:latin typeface="Calibri" panose="020F0502020204030204" pitchFamily="34" charset="0"/>
                      </a:endParaRPr>
                    </a:p>
                  </a:txBody>
                  <a:tcPr marL="7419" marR="7419" marT="7419" marB="0" anchor="b">
                    <a:lnL>
                      <a:noFill/>
                    </a:lnL>
                    <a:lnR>
                      <a:noFill/>
                    </a:lnR>
                    <a:lnT>
                      <a:noFill/>
                    </a:lnT>
                    <a:lnB>
                      <a:noFill/>
                    </a:lnB>
                  </a:tcPr>
                </a:tc>
                <a:tc>
                  <a:txBody>
                    <a:bodyPr/>
                    <a:lstStyle/>
                    <a:p>
                      <a:pPr algn="l" fontAlgn="ctr"/>
                      <a:r>
                        <a:rPr lang="pt-BR" sz="1200" b="0" i="0" u="none" strike="noStrike" dirty="0">
                          <a:solidFill>
                            <a:srgbClr val="000000"/>
                          </a:solidFill>
                          <a:effectLst/>
                          <a:latin typeface="Arial" panose="020B0604020202020204" pitchFamily="34" charset="0"/>
                        </a:rPr>
                        <a:t>Prophet</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Arial" panose="020B0604020202020204" pitchFamily="34" charset="0"/>
                        </a:rPr>
                        <a:t>4</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Arial" panose="020B0604020202020204" pitchFamily="34" charset="0"/>
                        </a:rPr>
                        <a:t>6</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200" b="0" i="0" u="none" strike="noStrike" dirty="0">
                          <a:solidFill>
                            <a:srgbClr val="000000"/>
                          </a:solidFill>
                          <a:effectLst/>
                          <a:latin typeface="Arial" panose="020B0604020202020204" pitchFamily="34" charset="0"/>
                        </a:rPr>
                        <a:t>7</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1998110"/>
                  </a:ext>
                </a:extLst>
              </a:tr>
            </a:tbl>
          </a:graphicData>
        </a:graphic>
      </p:graphicFrame>
      <p:sp>
        <p:nvSpPr>
          <p:cNvPr id="5" name="Title Placeholder 1">
            <a:extLst>
              <a:ext uri="{FF2B5EF4-FFF2-40B4-BE49-F238E27FC236}">
                <a16:creationId xmlns:a16="http://schemas.microsoft.com/office/drawing/2014/main" id="{73FF2F8D-7439-4849-823A-4FCBD2DB9D35}"/>
              </a:ext>
            </a:extLst>
          </p:cNvPr>
          <p:cNvSpPr txBox="1">
            <a:spLocks/>
          </p:cNvSpPr>
          <p:nvPr/>
        </p:nvSpPr>
        <p:spPr>
          <a:xfrm>
            <a:off x="3218575" y="817516"/>
            <a:ext cx="574546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2200" dirty="0">
                <a:solidFill>
                  <a:srgbClr val="434343"/>
                </a:solidFill>
                <a:latin typeface="Open Sans" panose="020B0604020202020204" charset="0"/>
                <a:ea typeface="Open Sans" panose="020B0604020202020204" charset="0"/>
                <a:cs typeface="Open Sans" panose="020B0604020202020204" charset="0"/>
              </a:rPr>
              <a:t>Resultados da Modelagem</a:t>
            </a:r>
            <a:endParaRPr kumimoji="0" lang="pt-BR" sz="2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8" name="CaixaDeTexto 7">
            <a:extLst>
              <a:ext uri="{FF2B5EF4-FFF2-40B4-BE49-F238E27FC236}">
                <a16:creationId xmlns:a16="http://schemas.microsoft.com/office/drawing/2014/main" id="{E0E1C4BC-428F-42F1-A19A-09C80FC8908B}"/>
              </a:ext>
            </a:extLst>
          </p:cNvPr>
          <p:cNvSpPr txBox="1"/>
          <p:nvPr/>
        </p:nvSpPr>
        <p:spPr>
          <a:xfrm>
            <a:off x="239434" y="5302928"/>
            <a:ext cx="11703749" cy="954107"/>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Neste quadro podemos ver mais claramente os desempenhos dos modelos. Do lado esquerdo, calculou-se a média dos erros das 4 séries temporais para cada modelo e agrupamento. Nesta tabela, notamos que as cores mais avermelhadas ficaram concentradas nos modelos LSTM, Prophet e Random Forest. Do lado direito, vemos o ranking das performances médias. O baseline, apesar de ter tido a primeira colocação em dois agrupamentos, ficou em sexto em um deles. O Light GBM se mostrou mais estável do ponto de vista “posição”. </a:t>
            </a:r>
          </a:p>
        </p:txBody>
      </p:sp>
    </p:spTree>
    <p:extLst>
      <p:ext uri="{BB962C8B-B14F-4D97-AF65-F5344CB8AC3E}">
        <p14:creationId xmlns:p14="http://schemas.microsoft.com/office/powerpoint/2010/main" val="2140440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112542" y="175556"/>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3" name="Title Placeholder 1">
            <a:extLst>
              <a:ext uri="{FF2B5EF4-FFF2-40B4-BE49-F238E27FC236}">
                <a16:creationId xmlns:a16="http://schemas.microsoft.com/office/drawing/2014/main" id="{3F5868C9-1271-42B3-AE70-B5FBF3ECFB24}"/>
              </a:ext>
            </a:extLst>
          </p:cNvPr>
          <p:cNvSpPr txBox="1">
            <a:spLocks/>
          </p:cNvSpPr>
          <p:nvPr/>
        </p:nvSpPr>
        <p:spPr>
          <a:xfrm>
            <a:off x="3897342" y="161653"/>
            <a:ext cx="43879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7. Modelagem Avançada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5" name="Title Placeholder 1">
            <a:extLst>
              <a:ext uri="{FF2B5EF4-FFF2-40B4-BE49-F238E27FC236}">
                <a16:creationId xmlns:a16="http://schemas.microsoft.com/office/drawing/2014/main" id="{73FF2F8D-7439-4849-823A-4FCBD2DB9D35}"/>
              </a:ext>
            </a:extLst>
          </p:cNvPr>
          <p:cNvSpPr txBox="1">
            <a:spLocks/>
          </p:cNvSpPr>
          <p:nvPr/>
        </p:nvSpPr>
        <p:spPr>
          <a:xfrm>
            <a:off x="3218575" y="817516"/>
            <a:ext cx="574546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2200" dirty="0">
                <a:solidFill>
                  <a:srgbClr val="434343"/>
                </a:solidFill>
                <a:latin typeface="Open Sans" panose="020B0604020202020204" charset="0"/>
                <a:ea typeface="Open Sans" panose="020B0604020202020204" charset="0"/>
                <a:cs typeface="Open Sans" panose="020B0604020202020204" charset="0"/>
              </a:rPr>
              <a:t>Resultados da Modelagem</a:t>
            </a:r>
            <a:endParaRPr kumimoji="0" lang="pt-BR" sz="2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8" name="CaixaDeTexto 7">
            <a:extLst>
              <a:ext uri="{FF2B5EF4-FFF2-40B4-BE49-F238E27FC236}">
                <a16:creationId xmlns:a16="http://schemas.microsoft.com/office/drawing/2014/main" id="{E0E1C4BC-428F-42F1-A19A-09C80FC8908B}"/>
              </a:ext>
            </a:extLst>
          </p:cNvPr>
          <p:cNvSpPr txBox="1"/>
          <p:nvPr/>
        </p:nvSpPr>
        <p:spPr>
          <a:xfrm>
            <a:off x="239434" y="5302928"/>
            <a:ext cx="11703749" cy="954107"/>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Neste quadro, vemos os erros percentuais relativos ao primeiro colocado. Olhando apenas para o quadro de ranking, tendemos a concluir que o modelo Light GBM é mais estável. Porém, quando analisamos neste quadro o erro percentual relativo ao modelo de melhor performance, vemos que quando o Baseline ficou em 6º colocado, a diferença percentual do erro em relação ao primeiro colocado (Light GBM) foi de apenas 9,4%. Por outro lado, quando o Baseline ficou em 1º colocado, o Light GBM ficou com erros muito mais dispersos: 94,3% e 297,6%.</a:t>
            </a:r>
          </a:p>
        </p:txBody>
      </p:sp>
      <p:graphicFrame>
        <p:nvGraphicFramePr>
          <p:cNvPr id="2" name="Tabela 1">
            <a:extLst>
              <a:ext uri="{FF2B5EF4-FFF2-40B4-BE49-F238E27FC236}">
                <a16:creationId xmlns:a16="http://schemas.microsoft.com/office/drawing/2014/main" id="{B82BCE38-7947-4F3F-B761-E6EBA3B936A6}"/>
              </a:ext>
            </a:extLst>
          </p:cNvPr>
          <p:cNvGraphicFramePr>
            <a:graphicFrameLocks noGrp="1"/>
          </p:cNvGraphicFramePr>
          <p:nvPr>
            <p:extLst>
              <p:ext uri="{D42A27DB-BD31-4B8C-83A1-F6EECF244321}">
                <p14:modId xmlns:p14="http://schemas.microsoft.com/office/powerpoint/2010/main" val="2037752167"/>
              </p:ext>
            </p:extLst>
          </p:nvPr>
        </p:nvGraphicFramePr>
        <p:xfrm>
          <a:off x="2789308" y="1454038"/>
          <a:ext cx="6604000" cy="3606165"/>
        </p:xfrm>
        <a:graphic>
          <a:graphicData uri="http://schemas.openxmlformats.org/drawingml/2006/table">
            <a:tbl>
              <a:tblPr/>
              <a:tblGrid>
                <a:gridCol w="1727200">
                  <a:extLst>
                    <a:ext uri="{9D8B030D-6E8A-4147-A177-3AD203B41FA5}">
                      <a16:colId xmlns:a16="http://schemas.microsoft.com/office/drawing/2014/main" val="3149707062"/>
                    </a:ext>
                  </a:extLst>
                </a:gridCol>
                <a:gridCol w="1625600">
                  <a:extLst>
                    <a:ext uri="{9D8B030D-6E8A-4147-A177-3AD203B41FA5}">
                      <a16:colId xmlns:a16="http://schemas.microsoft.com/office/drawing/2014/main" val="1905497375"/>
                    </a:ext>
                  </a:extLst>
                </a:gridCol>
                <a:gridCol w="1625600">
                  <a:extLst>
                    <a:ext uri="{9D8B030D-6E8A-4147-A177-3AD203B41FA5}">
                      <a16:colId xmlns:a16="http://schemas.microsoft.com/office/drawing/2014/main" val="3037101034"/>
                    </a:ext>
                  </a:extLst>
                </a:gridCol>
                <a:gridCol w="1625600">
                  <a:extLst>
                    <a:ext uri="{9D8B030D-6E8A-4147-A177-3AD203B41FA5}">
                      <a16:colId xmlns:a16="http://schemas.microsoft.com/office/drawing/2014/main" val="801122498"/>
                    </a:ext>
                  </a:extLst>
                </a:gridCol>
              </a:tblGrid>
              <a:tr h="381000">
                <a:tc>
                  <a:txBody>
                    <a:bodyPr/>
                    <a:lstStyle/>
                    <a:p>
                      <a:pPr algn="l" fontAlgn="ctr"/>
                      <a:r>
                        <a:rPr lang="pt-BR" sz="1400" b="0" i="0" u="none" strike="noStrike" dirty="0">
                          <a:solidFill>
                            <a:srgbClr val="000000"/>
                          </a:solidFill>
                          <a:effectLst/>
                          <a:latin typeface="Arial" panose="020B0604020202020204" pitchFamily="34" charset="0"/>
                        </a:rPr>
                        <a:t>Dispersão</a:t>
                      </a:r>
                    </a:p>
                  </a:txBody>
                  <a:tcPr marL="9525" marR="9525" marT="9525" marB="0" anchor="ctr">
                    <a:lnL>
                      <a:noFill/>
                    </a:lnL>
                    <a:lnR>
                      <a:noFill/>
                    </a:lnR>
                    <a:lnT>
                      <a:noFill/>
                    </a:lnT>
                    <a:lnB>
                      <a:noFill/>
                    </a:lnB>
                  </a:tcPr>
                </a:tc>
                <a:tc>
                  <a:txBody>
                    <a:bodyPr/>
                    <a:lstStyle/>
                    <a:p>
                      <a:pPr algn="l" fontAlgn="ctr"/>
                      <a:endParaRPr lang="pt-BR"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l" fontAlgn="ctr"/>
                      <a:endParaRPr lang="pt-BR"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l" fontAlgn="ctr"/>
                      <a:endParaRPr lang="pt-BR"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540969275"/>
                  </a:ext>
                </a:extLst>
              </a:tr>
              <a:tr h="95250">
                <a:tc>
                  <a:txBody>
                    <a:bodyPr/>
                    <a:lstStyle/>
                    <a:p>
                      <a:pPr algn="l" fontAlgn="ctr"/>
                      <a:endParaRPr lang="pt-BR"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11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1022112"/>
                  </a:ext>
                </a:extLst>
              </a:tr>
              <a:tr h="381000">
                <a:tc>
                  <a:txBody>
                    <a:bodyPr/>
                    <a:lstStyle/>
                    <a:p>
                      <a:pPr algn="l" fontAlgn="ctr"/>
                      <a:r>
                        <a:rPr lang="pt-BR" sz="1400" b="0" i="0" u="none" strike="noStrike">
                          <a:solidFill>
                            <a:srgbClr val="000000"/>
                          </a:solidFill>
                          <a:effectLst/>
                          <a:latin typeface="Arial" panose="020B0604020202020204" pitchFamily="34" charset="0"/>
                        </a:rPr>
                        <a:t>Modelo</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400" b="0" i="0" u="none" strike="noStrike">
                          <a:solidFill>
                            <a:srgbClr val="000000"/>
                          </a:solidFill>
                          <a:effectLst/>
                          <a:latin typeface="Arial" panose="020B0604020202020204" pitchFamily="34" charset="0"/>
                        </a:rPr>
                        <a:t>RMSE_Diário</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400" b="0" i="0" u="none" strike="noStrike">
                          <a:solidFill>
                            <a:srgbClr val="000000"/>
                          </a:solidFill>
                          <a:effectLst/>
                          <a:latin typeface="Arial" panose="020B0604020202020204" pitchFamily="34" charset="0"/>
                        </a:rPr>
                        <a:t>RMSE_Semanal</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400" b="0" i="0" u="none" strike="noStrike">
                          <a:solidFill>
                            <a:srgbClr val="000000"/>
                          </a:solidFill>
                          <a:effectLst/>
                          <a:latin typeface="Arial" panose="020B0604020202020204" pitchFamily="34" charset="0"/>
                        </a:rPr>
                        <a:t>RMSE_Mensal</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6293447"/>
                  </a:ext>
                </a:extLst>
              </a:tr>
              <a:tr h="381000">
                <a:tc>
                  <a:txBody>
                    <a:bodyPr/>
                    <a:lstStyle/>
                    <a:p>
                      <a:pPr algn="l" fontAlgn="ctr"/>
                      <a:r>
                        <a:rPr lang="pt-BR" sz="1400" b="0" i="0" u="none" strike="noStrike">
                          <a:solidFill>
                            <a:srgbClr val="000000"/>
                          </a:solidFill>
                          <a:effectLst/>
                          <a:latin typeface="Arial" panose="020B0604020202020204" pitchFamily="34" charset="0"/>
                        </a:rPr>
                        <a:t>Baseline</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400" b="0" i="0" u="none" strike="noStrike">
                          <a:solidFill>
                            <a:srgbClr val="000000"/>
                          </a:solidFill>
                          <a:effectLst/>
                          <a:latin typeface="Arial" panose="020B0604020202020204" pitchFamily="34" charset="0"/>
                        </a:rPr>
                        <a:t>9,4%</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9BC2E6"/>
                    </a:solidFill>
                  </a:tcPr>
                </a:tc>
                <a:tc>
                  <a:txBody>
                    <a:bodyPr/>
                    <a:lstStyle/>
                    <a:p>
                      <a:pPr algn="ctr" fontAlgn="ctr"/>
                      <a:r>
                        <a:rPr lang="pt-BR" sz="1400" b="0" i="0" u="none" strike="noStrike">
                          <a:solidFill>
                            <a:srgbClr val="000000"/>
                          </a:solidFill>
                          <a:effectLst/>
                          <a:latin typeface="Arial" panose="020B0604020202020204" pitchFamily="34" charset="0"/>
                        </a:rPr>
                        <a:t>0,0%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400" b="0" i="0" u="none" strike="noStrike">
                          <a:solidFill>
                            <a:srgbClr val="000000"/>
                          </a:solidFill>
                          <a:effectLst/>
                          <a:latin typeface="Arial" panose="020B0604020202020204" pitchFamily="34" charset="0"/>
                        </a:rPr>
                        <a:t>0,0%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18071048"/>
                  </a:ext>
                </a:extLst>
              </a:tr>
              <a:tr h="381000">
                <a:tc>
                  <a:txBody>
                    <a:bodyPr/>
                    <a:lstStyle/>
                    <a:p>
                      <a:pPr algn="l" fontAlgn="ctr"/>
                      <a:r>
                        <a:rPr lang="pt-BR" sz="1400" b="0" i="0" u="none" strike="noStrike">
                          <a:solidFill>
                            <a:srgbClr val="000000"/>
                          </a:solidFill>
                          <a:effectLst/>
                          <a:latin typeface="Arial" panose="020B0604020202020204" pitchFamily="34" charset="0"/>
                        </a:rPr>
                        <a:t>ARIMA</a:t>
                      </a:r>
                    </a:p>
                  </a:txBody>
                  <a:tcPr marL="9525" marR="9525" marT="9525" marB="0" anchor="ctr">
                    <a:lnL>
                      <a:noFill/>
                    </a:lnL>
                    <a:lnR>
                      <a:noFill/>
                    </a:lnR>
                    <a:lnT>
                      <a:noFill/>
                    </a:lnT>
                    <a:lnB>
                      <a:noFill/>
                    </a:lnB>
                  </a:tcPr>
                </a:tc>
                <a:tc>
                  <a:txBody>
                    <a:bodyPr/>
                    <a:lstStyle/>
                    <a:p>
                      <a:pPr algn="ctr" fontAlgn="ctr"/>
                      <a:r>
                        <a:rPr lang="pt-BR" sz="1400" b="0" i="0" u="none" strike="noStrike">
                          <a:solidFill>
                            <a:srgbClr val="000000"/>
                          </a:solidFill>
                          <a:effectLst/>
                          <a:latin typeface="Arial" panose="020B0604020202020204" pitchFamily="34" charset="0"/>
                        </a:rPr>
                        <a:t>0,0%</a:t>
                      </a:r>
                    </a:p>
                  </a:txBody>
                  <a:tcPr marL="9525" marR="9525" marT="9525" marB="0" anchor="ctr">
                    <a:lnL>
                      <a:noFill/>
                    </a:lnL>
                    <a:lnR>
                      <a:noFill/>
                    </a:lnR>
                    <a:lnT>
                      <a:noFill/>
                    </a:lnT>
                    <a:lnB>
                      <a:noFill/>
                    </a:lnB>
                  </a:tcPr>
                </a:tc>
                <a:tc>
                  <a:txBody>
                    <a:bodyPr/>
                    <a:lstStyle/>
                    <a:p>
                      <a:pPr algn="ctr" fontAlgn="ctr"/>
                      <a:r>
                        <a:rPr lang="pt-BR" sz="1400" b="0" i="0" u="none" strike="noStrike">
                          <a:solidFill>
                            <a:srgbClr val="000000"/>
                          </a:solidFill>
                          <a:effectLst/>
                          <a:latin typeface="Arial" panose="020B0604020202020204" pitchFamily="34" charset="0"/>
                        </a:rPr>
                        <a:t>94,3%</a:t>
                      </a:r>
                    </a:p>
                  </a:txBody>
                  <a:tcPr marL="9525" marR="9525" marT="9525" marB="0" anchor="ctr">
                    <a:lnL>
                      <a:noFill/>
                    </a:lnL>
                    <a:lnR>
                      <a:noFill/>
                    </a:lnR>
                    <a:lnT>
                      <a:noFill/>
                    </a:lnT>
                    <a:lnB>
                      <a:noFill/>
                    </a:lnB>
                    <a:solidFill>
                      <a:srgbClr val="9BC2E6"/>
                    </a:solidFill>
                  </a:tcPr>
                </a:tc>
                <a:tc>
                  <a:txBody>
                    <a:bodyPr/>
                    <a:lstStyle/>
                    <a:p>
                      <a:pPr algn="ctr" fontAlgn="ctr"/>
                      <a:r>
                        <a:rPr lang="pt-BR" sz="1400" b="0" i="0" u="none" strike="noStrike">
                          <a:solidFill>
                            <a:srgbClr val="000000"/>
                          </a:solidFill>
                          <a:effectLst/>
                          <a:latin typeface="Arial" panose="020B0604020202020204" pitchFamily="34" charset="0"/>
                        </a:rPr>
                        <a:t>299,1%</a:t>
                      </a:r>
                    </a:p>
                  </a:txBody>
                  <a:tcPr marL="9525" marR="9525" marT="9525" marB="0" anchor="ctr">
                    <a:lnL>
                      <a:noFill/>
                    </a:lnL>
                    <a:lnR>
                      <a:noFill/>
                    </a:lnR>
                    <a:lnT>
                      <a:noFill/>
                    </a:lnT>
                    <a:lnB>
                      <a:noFill/>
                    </a:lnB>
                    <a:solidFill>
                      <a:srgbClr val="9BC2E6"/>
                    </a:solidFill>
                  </a:tcPr>
                </a:tc>
                <a:extLst>
                  <a:ext uri="{0D108BD9-81ED-4DB2-BD59-A6C34878D82A}">
                    <a16:rowId xmlns:a16="http://schemas.microsoft.com/office/drawing/2014/main" val="4057836539"/>
                  </a:ext>
                </a:extLst>
              </a:tr>
              <a:tr h="381000">
                <a:tc>
                  <a:txBody>
                    <a:bodyPr/>
                    <a:lstStyle/>
                    <a:p>
                      <a:pPr algn="l" fontAlgn="ctr"/>
                      <a:r>
                        <a:rPr lang="pt-BR" sz="1400" b="0" i="0" u="none" strike="noStrike">
                          <a:solidFill>
                            <a:srgbClr val="000000"/>
                          </a:solidFill>
                          <a:effectLst/>
                          <a:latin typeface="Arial" panose="020B0604020202020204" pitchFamily="34" charset="0"/>
                        </a:rPr>
                        <a:t>Linear Regression</a:t>
                      </a:r>
                    </a:p>
                  </a:txBody>
                  <a:tcPr marL="9525" marR="9525" marT="9525" marB="0" anchor="ctr">
                    <a:lnL>
                      <a:noFill/>
                    </a:lnL>
                    <a:lnR>
                      <a:noFill/>
                    </a:lnR>
                    <a:lnT>
                      <a:noFill/>
                    </a:lnT>
                    <a:lnB>
                      <a:noFill/>
                    </a:lnB>
                  </a:tcPr>
                </a:tc>
                <a:tc>
                  <a:txBody>
                    <a:bodyPr/>
                    <a:lstStyle/>
                    <a:p>
                      <a:pPr algn="ctr" fontAlgn="ctr"/>
                      <a:r>
                        <a:rPr lang="pt-BR" sz="1400" b="0" i="0" u="none" strike="noStrike">
                          <a:solidFill>
                            <a:srgbClr val="000000"/>
                          </a:solidFill>
                          <a:effectLst/>
                          <a:latin typeface="Arial" panose="020B0604020202020204" pitchFamily="34" charset="0"/>
                        </a:rPr>
                        <a:t>0,2%</a:t>
                      </a:r>
                    </a:p>
                  </a:txBody>
                  <a:tcPr marL="9525" marR="9525" marT="9525" marB="0" anchor="ctr">
                    <a:lnL>
                      <a:noFill/>
                    </a:lnL>
                    <a:lnR>
                      <a:noFill/>
                    </a:lnR>
                    <a:lnT>
                      <a:noFill/>
                    </a:lnT>
                    <a:lnB>
                      <a:noFill/>
                    </a:lnB>
                  </a:tcPr>
                </a:tc>
                <a:tc>
                  <a:txBody>
                    <a:bodyPr/>
                    <a:lstStyle/>
                    <a:p>
                      <a:pPr algn="ctr" fontAlgn="ctr"/>
                      <a:r>
                        <a:rPr lang="pt-BR" sz="1400" b="0" i="0" u="none" strike="noStrike">
                          <a:solidFill>
                            <a:srgbClr val="000000"/>
                          </a:solidFill>
                          <a:effectLst/>
                          <a:latin typeface="Arial" panose="020B0604020202020204" pitchFamily="34" charset="0"/>
                        </a:rPr>
                        <a:t>96,9%</a:t>
                      </a:r>
                    </a:p>
                  </a:txBody>
                  <a:tcPr marL="9525" marR="9525" marT="9525" marB="0" anchor="ctr">
                    <a:lnL>
                      <a:noFill/>
                    </a:lnL>
                    <a:lnR>
                      <a:noFill/>
                    </a:lnR>
                    <a:lnT>
                      <a:noFill/>
                    </a:lnT>
                    <a:lnB>
                      <a:noFill/>
                    </a:lnB>
                  </a:tcPr>
                </a:tc>
                <a:tc>
                  <a:txBody>
                    <a:bodyPr/>
                    <a:lstStyle/>
                    <a:p>
                      <a:pPr algn="ctr" fontAlgn="ctr"/>
                      <a:r>
                        <a:rPr lang="pt-BR" sz="1400" b="0" i="0" u="none" strike="noStrike">
                          <a:solidFill>
                            <a:srgbClr val="000000"/>
                          </a:solidFill>
                          <a:effectLst/>
                          <a:latin typeface="Arial" panose="020B0604020202020204" pitchFamily="34" charset="0"/>
                        </a:rPr>
                        <a:t>317,3%</a:t>
                      </a:r>
                    </a:p>
                  </a:txBody>
                  <a:tcPr marL="9525" marR="9525" marT="9525" marB="0" anchor="ctr">
                    <a:lnL>
                      <a:noFill/>
                    </a:lnL>
                    <a:lnR>
                      <a:noFill/>
                    </a:lnR>
                    <a:lnT>
                      <a:noFill/>
                    </a:lnT>
                    <a:lnB>
                      <a:noFill/>
                    </a:lnB>
                  </a:tcPr>
                </a:tc>
                <a:extLst>
                  <a:ext uri="{0D108BD9-81ED-4DB2-BD59-A6C34878D82A}">
                    <a16:rowId xmlns:a16="http://schemas.microsoft.com/office/drawing/2014/main" val="3168121862"/>
                  </a:ext>
                </a:extLst>
              </a:tr>
              <a:tr h="381000">
                <a:tc>
                  <a:txBody>
                    <a:bodyPr/>
                    <a:lstStyle/>
                    <a:p>
                      <a:pPr algn="l" fontAlgn="ctr"/>
                      <a:r>
                        <a:rPr lang="pt-BR" sz="1400" b="0" i="0" u="none" strike="noStrike">
                          <a:solidFill>
                            <a:srgbClr val="000000"/>
                          </a:solidFill>
                          <a:effectLst/>
                          <a:latin typeface="Arial" panose="020B0604020202020204" pitchFamily="34" charset="0"/>
                        </a:rPr>
                        <a:t>Random Forest</a:t>
                      </a:r>
                    </a:p>
                  </a:txBody>
                  <a:tcPr marL="9525" marR="9525" marT="9525" marB="0" anchor="ctr">
                    <a:lnL>
                      <a:noFill/>
                    </a:lnL>
                    <a:lnR>
                      <a:noFill/>
                    </a:lnR>
                    <a:lnT>
                      <a:noFill/>
                    </a:lnT>
                    <a:lnB>
                      <a:noFill/>
                    </a:lnB>
                  </a:tcPr>
                </a:tc>
                <a:tc>
                  <a:txBody>
                    <a:bodyPr/>
                    <a:lstStyle/>
                    <a:p>
                      <a:pPr algn="ctr" fontAlgn="ctr"/>
                      <a:r>
                        <a:rPr lang="pt-BR" sz="1400" b="0" i="0" u="none" strike="noStrike">
                          <a:solidFill>
                            <a:srgbClr val="000000"/>
                          </a:solidFill>
                          <a:effectLst/>
                          <a:latin typeface="Arial" panose="020B0604020202020204" pitchFamily="34" charset="0"/>
                        </a:rPr>
                        <a:t>2,6%</a:t>
                      </a:r>
                    </a:p>
                  </a:txBody>
                  <a:tcPr marL="9525" marR="9525" marT="9525" marB="0" anchor="ctr">
                    <a:lnL>
                      <a:noFill/>
                    </a:lnL>
                    <a:lnR>
                      <a:noFill/>
                    </a:lnR>
                    <a:lnT>
                      <a:noFill/>
                    </a:lnT>
                    <a:lnB>
                      <a:noFill/>
                    </a:lnB>
                  </a:tcPr>
                </a:tc>
                <a:tc>
                  <a:txBody>
                    <a:bodyPr/>
                    <a:lstStyle/>
                    <a:p>
                      <a:pPr algn="ctr" fontAlgn="ctr"/>
                      <a:r>
                        <a:rPr lang="pt-BR" sz="1400" b="0" i="0" u="none" strike="noStrike">
                          <a:solidFill>
                            <a:srgbClr val="000000"/>
                          </a:solidFill>
                          <a:effectLst/>
                          <a:latin typeface="Arial" panose="020B0604020202020204" pitchFamily="34" charset="0"/>
                        </a:rPr>
                        <a:t>106,7%</a:t>
                      </a:r>
                    </a:p>
                  </a:txBody>
                  <a:tcPr marL="9525" marR="9525" marT="9525" marB="0" anchor="ctr">
                    <a:lnL>
                      <a:noFill/>
                    </a:lnL>
                    <a:lnR>
                      <a:noFill/>
                    </a:lnR>
                    <a:lnT>
                      <a:noFill/>
                    </a:lnT>
                    <a:lnB>
                      <a:noFill/>
                    </a:lnB>
                  </a:tcPr>
                </a:tc>
                <a:tc>
                  <a:txBody>
                    <a:bodyPr/>
                    <a:lstStyle/>
                    <a:p>
                      <a:pPr algn="ctr" fontAlgn="ctr"/>
                      <a:r>
                        <a:rPr lang="pt-BR" sz="1400" b="0" i="0" u="none" strike="noStrike">
                          <a:solidFill>
                            <a:srgbClr val="000000"/>
                          </a:solidFill>
                          <a:effectLst/>
                          <a:latin typeface="Arial" panose="020B0604020202020204" pitchFamily="34" charset="0"/>
                        </a:rPr>
                        <a:t>318,4%</a:t>
                      </a:r>
                    </a:p>
                  </a:txBody>
                  <a:tcPr marL="9525" marR="9525" marT="9525" marB="0" anchor="ctr">
                    <a:lnL>
                      <a:noFill/>
                    </a:lnL>
                    <a:lnR>
                      <a:noFill/>
                    </a:lnR>
                    <a:lnT>
                      <a:noFill/>
                    </a:lnT>
                    <a:lnB>
                      <a:noFill/>
                    </a:lnB>
                  </a:tcPr>
                </a:tc>
                <a:extLst>
                  <a:ext uri="{0D108BD9-81ED-4DB2-BD59-A6C34878D82A}">
                    <a16:rowId xmlns:a16="http://schemas.microsoft.com/office/drawing/2014/main" val="783494456"/>
                  </a:ext>
                </a:extLst>
              </a:tr>
              <a:tr h="381000">
                <a:tc>
                  <a:txBody>
                    <a:bodyPr/>
                    <a:lstStyle/>
                    <a:p>
                      <a:pPr algn="l" fontAlgn="ctr"/>
                      <a:r>
                        <a:rPr lang="pt-BR" sz="1400" b="0" i="0" u="none" strike="noStrike">
                          <a:solidFill>
                            <a:srgbClr val="000000"/>
                          </a:solidFill>
                          <a:effectLst/>
                          <a:latin typeface="Arial" panose="020B0604020202020204" pitchFamily="34" charset="0"/>
                        </a:rPr>
                        <a:t>Light GBM</a:t>
                      </a:r>
                    </a:p>
                  </a:txBody>
                  <a:tcPr marL="9525" marR="9525" marT="9525" marB="0" anchor="ctr">
                    <a:lnL>
                      <a:noFill/>
                    </a:lnL>
                    <a:lnR>
                      <a:noFill/>
                    </a:lnR>
                    <a:lnT>
                      <a:noFill/>
                    </a:lnT>
                    <a:lnB>
                      <a:noFill/>
                    </a:lnB>
                  </a:tcPr>
                </a:tc>
                <a:tc>
                  <a:txBody>
                    <a:bodyPr/>
                    <a:lstStyle/>
                    <a:p>
                      <a:pPr algn="ctr" fontAlgn="ctr"/>
                      <a:r>
                        <a:rPr lang="pt-BR" sz="1400" b="0" i="0" u="none" strike="noStrike">
                          <a:solidFill>
                            <a:srgbClr val="000000"/>
                          </a:solidFill>
                          <a:effectLst/>
                          <a:latin typeface="Arial" panose="020B0604020202020204" pitchFamily="34" charset="0"/>
                        </a:rPr>
                        <a:t>0,0%</a:t>
                      </a:r>
                    </a:p>
                  </a:txBody>
                  <a:tcPr marL="9525" marR="9525" marT="9525" marB="0" anchor="ctr">
                    <a:lnL>
                      <a:noFill/>
                    </a:lnL>
                    <a:lnR>
                      <a:noFill/>
                    </a:lnR>
                    <a:lnT>
                      <a:noFill/>
                    </a:lnT>
                    <a:lnB>
                      <a:noFill/>
                    </a:lnB>
                  </a:tcPr>
                </a:tc>
                <a:tc>
                  <a:txBody>
                    <a:bodyPr/>
                    <a:lstStyle/>
                    <a:p>
                      <a:pPr algn="ctr" fontAlgn="ctr"/>
                      <a:r>
                        <a:rPr lang="pt-BR" sz="1400" b="0" i="0" u="none" strike="noStrike">
                          <a:solidFill>
                            <a:srgbClr val="000000"/>
                          </a:solidFill>
                          <a:effectLst/>
                          <a:latin typeface="Arial" panose="020B0604020202020204" pitchFamily="34" charset="0"/>
                        </a:rPr>
                        <a:t>94,3%</a:t>
                      </a:r>
                    </a:p>
                  </a:txBody>
                  <a:tcPr marL="9525" marR="9525" marT="9525" marB="0" anchor="ctr">
                    <a:lnL>
                      <a:noFill/>
                    </a:lnL>
                    <a:lnR>
                      <a:noFill/>
                    </a:lnR>
                    <a:lnT>
                      <a:noFill/>
                    </a:lnT>
                    <a:lnB>
                      <a:noFill/>
                    </a:lnB>
                    <a:solidFill>
                      <a:srgbClr val="9BC2E6"/>
                    </a:solidFill>
                  </a:tcPr>
                </a:tc>
                <a:tc>
                  <a:txBody>
                    <a:bodyPr/>
                    <a:lstStyle/>
                    <a:p>
                      <a:pPr algn="ctr" fontAlgn="ctr"/>
                      <a:r>
                        <a:rPr lang="pt-BR" sz="1400" b="0" i="0" u="none" strike="noStrike">
                          <a:solidFill>
                            <a:srgbClr val="000000"/>
                          </a:solidFill>
                          <a:effectLst/>
                          <a:latin typeface="Arial" panose="020B0604020202020204" pitchFamily="34" charset="0"/>
                        </a:rPr>
                        <a:t>297,6%</a:t>
                      </a:r>
                    </a:p>
                  </a:txBody>
                  <a:tcPr marL="9525" marR="9525" marT="9525" marB="0" anchor="ctr">
                    <a:lnL>
                      <a:noFill/>
                    </a:lnL>
                    <a:lnR>
                      <a:noFill/>
                    </a:lnR>
                    <a:lnT>
                      <a:noFill/>
                    </a:lnT>
                    <a:lnB>
                      <a:noFill/>
                    </a:lnB>
                    <a:solidFill>
                      <a:srgbClr val="9BC2E6"/>
                    </a:solidFill>
                  </a:tcPr>
                </a:tc>
                <a:extLst>
                  <a:ext uri="{0D108BD9-81ED-4DB2-BD59-A6C34878D82A}">
                    <a16:rowId xmlns:a16="http://schemas.microsoft.com/office/drawing/2014/main" val="1178828119"/>
                  </a:ext>
                </a:extLst>
              </a:tr>
              <a:tr h="381000">
                <a:tc>
                  <a:txBody>
                    <a:bodyPr/>
                    <a:lstStyle/>
                    <a:p>
                      <a:pPr algn="l" fontAlgn="ctr"/>
                      <a:r>
                        <a:rPr lang="pt-BR" sz="1400" b="0" i="0" u="none" strike="noStrike">
                          <a:solidFill>
                            <a:srgbClr val="000000"/>
                          </a:solidFill>
                          <a:effectLst/>
                          <a:latin typeface="Arial" panose="020B0604020202020204" pitchFamily="34" charset="0"/>
                        </a:rPr>
                        <a:t>LSTM</a:t>
                      </a:r>
                    </a:p>
                  </a:txBody>
                  <a:tcPr marL="9525" marR="9525" marT="9525" marB="0" anchor="ctr">
                    <a:lnL>
                      <a:noFill/>
                    </a:lnL>
                    <a:lnR>
                      <a:noFill/>
                    </a:lnR>
                    <a:lnT>
                      <a:noFill/>
                    </a:lnT>
                    <a:lnB>
                      <a:noFill/>
                    </a:lnB>
                  </a:tcPr>
                </a:tc>
                <a:tc>
                  <a:txBody>
                    <a:bodyPr/>
                    <a:lstStyle/>
                    <a:p>
                      <a:pPr algn="ctr" fontAlgn="ctr"/>
                      <a:r>
                        <a:rPr lang="pt-BR" sz="1400" b="0" i="0" u="none" strike="noStrike">
                          <a:solidFill>
                            <a:srgbClr val="000000"/>
                          </a:solidFill>
                          <a:effectLst/>
                          <a:latin typeface="Arial" panose="020B0604020202020204" pitchFamily="34" charset="0"/>
                        </a:rPr>
                        <a:t>18,7%</a:t>
                      </a:r>
                    </a:p>
                  </a:txBody>
                  <a:tcPr marL="9525" marR="9525" marT="9525" marB="0" anchor="ctr">
                    <a:lnL>
                      <a:noFill/>
                    </a:lnL>
                    <a:lnR>
                      <a:noFill/>
                    </a:lnR>
                    <a:lnT>
                      <a:noFill/>
                    </a:lnT>
                    <a:lnB>
                      <a:noFill/>
                    </a:lnB>
                  </a:tcPr>
                </a:tc>
                <a:tc>
                  <a:txBody>
                    <a:bodyPr/>
                    <a:lstStyle/>
                    <a:p>
                      <a:pPr algn="ctr" fontAlgn="ctr"/>
                      <a:r>
                        <a:rPr lang="pt-BR" sz="1400" b="0" i="0" u="none" strike="noStrike">
                          <a:solidFill>
                            <a:srgbClr val="000000"/>
                          </a:solidFill>
                          <a:effectLst/>
                          <a:latin typeface="Arial" panose="020B0604020202020204" pitchFamily="34" charset="0"/>
                        </a:rPr>
                        <a:t>99,3%</a:t>
                      </a:r>
                    </a:p>
                  </a:txBody>
                  <a:tcPr marL="9525" marR="9525" marT="9525" marB="0" anchor="ctr">
                    <a:lnL>
                      <a:noFill/>
                    </a:lnL>
                    <a:lnR>
                      <a:noFill/>
                    </a:lnR>
                    <a:lnT>
                      <a:noFill/>
                    </a:lnT>
                    <a:lnB>
                      <a:noFill/>
                    </a:lnB>
                  </a:tcPr>
                </a:tc>
                <a:tc>
                  <a:txBody>
                    <a:bodyPr/>
                    <a:lstStyle/>
                    <a:p>
                      <a:pPr algn="ctr" fontAlgn="ctr"/>
                      <a:r>
                        <a:rPr lang="pt-BR" sz="1400" b="0" i="0" u="none" strike="noStrike">
                          <a:solidFill>
                            <a:srgbClr val="000000"/>
                          </a:solidFill>
                          <a:effectLst/>
                          <a:latin typeface="Arial" panose="020B0604020202020204" pitchFamily="34" charset="0"/>
                        </a:rPr>
                        <a:t>298,0%</a:t>
                      </a:r>
                    </a:p>
                  </a:txBody>
                  <a:tcPr marL="9525" marR="9525" marT="9525" marB="0" anchor="ctr">
                    <a:lnL>
                      <a:noFill/>
                    </a:lnL>
                    <a:lnR>
                      <a:noFill/>
                    </a:lnR>
                    <a:lnT>
                      <a:noFill/>
                    </a:lnT>
                    <a:lnB>
                      <a:noFill/>
                    </a:lnB>
                  </a:tcPr>
                </a:tc>
                <a:extLst>
                  <a:ext uri="{0D108BD9-81ED-4DB2-BD59-A6C34878D82A}">
                    <a16:rowId xmlns:a16="http://schemas.microsoft.com/office/drawing/2014/main" val="1979405520"/>
                  </a:ext>
                </a:extLst>
              </a:tr>
              <a:tr h="381000">
                <a:tc>
                  <a:txBody>
                    <a:bodyPr/>
                    <a:lstStyle/>
                    <a:p>
                      <a:pPr algn="l" fontAlgn="ctr"/>
                      <a:r>
                        <a:rPr lang="pt-BR" sz="1400" b="0" i="0" u="none" strike="noStrike">
                          <a:solidFill>
                            <a:srgbClr val="000000"/>
                          </a:solidFill>
                          <a:effectLst/>
                          <a:latin typeface="Arial" panose="020B0604020202020204" pitchFamily="34" charset="0"/>
                        </a:rPr>
                        <a:t>Prophet</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400" b="0" i="0" u="none" strike="noStrike">
                          <a:solidFill>
                            <a:srgbClr val="000000"/>
                          </a:solidFill>
                          <a:effectLst/>
                          <a:latin typeface="Arial" panose="020B0604020202020204" pitchFamily="34" charset="0"/>
                        </a:rPr>
                        <a:t>2,3%</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400" b="0" i="0" u="none" strike="noStrike">
                          <a:solidFill>
                            <a:srgbClr val="000000"/>
                          </a:solidFill>
                          <a:effectLst/>
                          <a:latin typeface="Arial" panose="020B0604020202020204" pitchFamily="34" charset="0"/>
                        </a:rPr>
                        <a:t>100,8%</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400" b="0" i="0" u="none" strike="noStrike" dirty="0">
                          <a:solidFill>
                            <a:srgbClr val="000000"/>
                          </a:solidFill>
                          <a:effectLst/>
                          <a:latin typeface="Arial" panose="020B0604020202020204" pitchFamily="34" charset="0"/>
                        </a:rPr>
                        <a:t>369,3%</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3856622"/>
                  </a:ext>
                </a:extLst>
              </a:tr>
            </a:tbl>
          </a:graphicData>
        </a:graphic>
      </p:graphicFrame>
    </p:spTree>
    <p:extLst>
      <p:ext uri="{BB962C8B-B14F-4D97-AF65-F5344CB8AC3E}">
        <p14:creationId xmlns:p14="http://schemas.microsoft.com/office/powerpoint/2010/main" val="28518264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0" name="Title Placeholder 1">
            <a:extLst>
              <a:ext uri="{FF2B5EF4-FFF2-40B4-BE49-F238E27FC236}">
                <a16:creationId xmlns:a16="http://schemas.microsoft.com/office/drawing/2014/main" id="{C5BA779B-71F7-4F9E-9601-5EE09AEA1257}"/>
              </a:ext>
            </a:extLst>
          </p:cNvPr>
          <p:cNvSpPr txBox="1">
            <a:spLocks/>
          </p:cNvSpPr>
          <p:nvPr/>
        </p:nvSpPr>
        <p:spPr>
          <a:xfrm>
            <a:off x="1160754" y="2915678"/>
            <a:ext cx="9870492" cy="1026644"/>
          </a:xfrm>
          <a:prstGeom prst="rect">
            <a:avLst/>
          </a:prstGeom>
        </p:spPr>
        <p:txBody>
          <a:bodyPr vert="horz" lIns="91440" tIns="45720" rIns="91440" bIns="45720" rtlCol="0" anchor="ctr">
            <a:normAutofit lnSpcReduction="100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lgn="ctr"/>
            <a:r>
              <a:rPr lang="en-US" sz="6600" dirty="0">
                <a:solidFill>
                  <a:srgbClr val="434343"/>
                </a:solidFill>
                <a:latin typeface="Open Sans" panose="020B0604020202020204" charset="0"/>
                <a:ea typeface="Open Sans" panose="020B0604020202020204" charset="0"/>
                <a:cs typeface="Open Sans" panose="020B0604020202020204" charset="0"/>
              </a:rPr>
              <a:t>8. Conclusões</a:t>
            </a:r>
            <a:endParaRPr lang="en-US" sz="3600"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Espaço Reservado para Número de Slide 4">
            <a:extLst>
              <a:ext uri="{FF2B5EF4-FFF2-40B4-BE49-F238E27FC236}">
                <a16:creationId xmlns:a16="http://schemas.microsoft.com/office/drawing/2014/main" id="{5F763C70-6779-4169-BB20-5E3D6F38E730}"/>
              </a:ext>
            </a:extLst>
          </p:cNvPr>
          <p:cNvSpPr txBox="1">
            <a:spLocks/>
          </p:cNvSpPr>
          <p:nvPr/>
        </p:nvSpPr>
        <p:spPr>
          <a:xfrm>
            <a:off x="11436626" y="366368"/>
            <a:ext cx="36774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43</a:t>
            </a:fld>
            <a:endParaRPr lang="pt-BR" dirty="0">
              <a:solidFill>
                <a:srgbClr val="6ADBD9"/>
              </a:solidFill>
              <a:latin typeface="Open Sans" panose="020B0604020202020204"/>
            </a:endParaRPr>
          </a:p>
        </p:txBody>
      </p:sp>
      <p:sp>
        <p:nvSpPr>
          <p:cNvPr id="16" name="Pentágono 15">
            <a:extLst>
              <a:ext uri="{FF2B5EF4-FFF2-40B4-BE49-F238E27FC236}">
                <a16:creationId xmlns:a16="http://schemas.microsoft.com/office/drawing/2014/main" id="{E1CDED00-F8FE-4F5B-AA83-BC2FEA3FE341}"/>
              </a:ext>
            </a:extLst>
          </p:cNvPr>
          <p:cNvSpPr/>
          <p:nvPr/>
        </p:nvSpPr>
        <p:spPr>
          <a:xfrm>
            <a:off x="11476383" y="392873"/>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 name="Imagem 1">
            <a:extLst>
              <a:ext uri="{FF2B5EF4-FFF2-40B4-BE49-F238E27FC236}">
                <a16:creationId xmlns:a16="http://schemas.microsoft.com/office/drawing/2014/main" id="{28CA4416-118F-4E3A-A1F0-A6E1373F49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1297832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Uma imagem contendo edifício, texto, tijolo, graffiti&#10;&#10;Descrição gerada automaticamente">
            <a:extLst>
              <a:ext uri="{FF2B5EF4-FFF2-40B4-BE49-F238E27FC236}">
                <a16:creationId xmlns:a16="http://schemas.microsoft.com/office/drawing/2014/main" id="{70FE4472-C206-48A7-81E8-80B349D58CC9}"/>
              </a:ext>
            </a:extLst>
          </p:cNvPr>
          <p:cNvPicPr>
            <a:picLocks noChangeAspect="1"/>
          </p:cNvPicPr>
          <p:nvPr/>
        </p:nvPicPr>
        <p:blipFill rotWithShape="1">
          <a:blip r:embed="rId2">
            <a:extLst>
              <a:ext uri="{28A0092B-C50C-407E-A947-70E740481C1C}">
                <a14:useLocalDpi xmlns:a14="http://schemas.microsoft.com/office/drawing/2010/main" val="0"/>
              </a:ext>
            </a:extLst>
          </a:blip>
          <a:srcRect l="23259"/>
          <a:stretch/>
        </p:blipFill>
        <p:spPr>
          <a:xfrm>
            <a:off x="-1" y="0"/>
            <a:ext cx="3947160" cy="6858000"/>
          </a:xfrm>
          <a:prstGeom prst="rect">
            <a:avLst/>
          </a:prstGeom>
          <a:effectLst>
            <a:outerShdw blurRad="50800" dist="38100" algn="l" rotWithShape="0">
              <a:prstClr val="black">
                <a:alpha val="40000"/>
              </a:prstClr>
            </a:outerShdw>
          </a:effectLst>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05309"/>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3947160" y="231827"/>
            <a:ext cx="7461452" cy="608386"/>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itle Placeholder 1">
            <a:extLst>
              <a:ext uri="{FF2B5EF4-FFF2-40B4-BE49-F238E27FC236}">
                <a16:creationId xmlns:a16="http://schemas.microsoft.com/office/drawing/2014/main" id="{82AF17FC-F38A-428D-A49B-62CBFE370C88}"/>
              </a:ext>
            </a:extLst>
          </p:cNvPr>
          <p:cNvSpPr txBox="1">
            <a:spLocks/>
          </p:cNvSpPr>
          <p:nvPr/>
        </p:nvSpPr>
        <p:spPr>
          <a:xfrm>
            <a:off x="4208610" y="179403"/>
            <a:ext cx="646876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8. Conclusões</a:t>
            </a:r>
          </a:p>
        </p:txBody>
      </p:sp>
      <p:sp>
        <p:nvSpPr>
          <p:cNvPr id="15" name="Retângulo 14">
            <a:extLst>
              <a:ext uri="{FF2B5EF4-FFF2-40B4-BE49-F238E27FC236}">
                <a16:creationId xmlns:a16="http://schemas.microsoft.com/office/drawing/2014/main" id="{0954397A-C327-47A7-B78A-318A4D9D9BDF}"/>
              </a:ext>
            </a:extLst>
          </p:cNvPr>
          <p:cNvSpPr/>
          <p:nvPr/>
        </p:nvSpPr>
        <p:spPr>
          <a:xfrm>
            <a:off x="3947160" y="231826"/>
            <a:ext cx="7461452"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0A0FCAB1-C0B6-4A43-99DE-B79AA24BBE59}"/>
              </a:ext>
            </a:extLst>
          </p:cNvPr>
          <p:cNvSpPr/>
          <p:nvPr/>
        </p:nvSpPr>
        <p:spPr>
          <a:xfrm>
            <a:off x="4077886" y="892637"/>
            <a:ext cx="7200000" cy="5447645"/>
          </a:xfrm>
          <a:prstGeom prst="rect">
            <a:avLst/>
          </a:prstGeom>
        </p:spPr>
        <p:txBody>
          <a:bodyPr wrap="square">
            <a:spAutoFit/>
          </a:bodyPr>
          <a:lstStyle/>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Concluímos que </a:t>
            </a:r>
            <a:r>
              <a:rPr lang="pt-BR" sz="1400" b="1" dirty="0">
                <a:solidFill>
                  <a:srgbClr val="434343"/>
                </a:solidFill>
                <a:latin typeface="Open Sans" panose="020B0604020202020204" charset="0"/>
                <a:ea typeface="Open Sans" panose="020B0604020202020204" charset="0"/>
                <a:cs typeface="Open Sans" panose="020B0604020202020204" charset="0"/>
              </a:rPr>
              <a:t>os modelos mais sofisticados não se mostraram superiores em relação ao baseline e os modelos mais básicos</a:t>
            </a:r>
            <a:r>
              <a:rPr lang="pt-BR" sz="1400" dirty="0">
                <a:solidFill>
                  <a:srgbClr val="434343"/>
                </a:solidFill>
                <a:latin typeface="Open Sans" panose="020B0604020202020204" charset="0"/>
                <a:ea typeface="Open Sans" panose="020B0604020202020204" charset="0"/>
                <a:cs typeface="Open Sans" panose="020B0604020202020204" charset="0"/>
              </a:rPr>
              <a:t>. Isso pode ter acontecido por basicamente 3 motivos:</a:t>
            </a:r>
          </a:p>
          <a:p>
            <a:pPr lvl="0" algn="just">
              <a:defRPr/>
            </a:pPr>
            <a:endParaRPr lang="pt-BR" sz="1100" dirty="0">
              <a:solidFill>
                <a:srgbClr val="434343"/>
              </a:solidFill>
              <a:latin typeface="Open Sans" panose="020B0604020202020204" charset="0"/>
              <a:ea typeface="Open Sans" panose="020B0604020202020204" charset="0"/>
              <a:cs typeface="Open Sans" panose="020B0604020202020204" charset="0"/>
            </a:endParaRPr>
          </a:p>
          <a:p>
            <a:pPr marL="800100" lvl="1" indent="-342900" algn="just">
              <a:buFont typeface="+mj-lt"/>
              <a:buAutoNum type="arabicPeriod"/>
              <a:defRPr/>
            </a:pPr>
            <a:r>
              <a:rPr lang="pt-BR" sz="1400" b="1" dirty="0">
                <a:solidFill>
                  <a:srgbClr val="434343"/>
                </a:solidFill>
                <a:latin typeface="Open Sans" panose="020B0604020202020204" charset="0"/>
                <a:ea typeface="Open Sans" panose="020B0604020202020204" charset="0"/>
                <a:cs typeface="Open Sans" panose="020B0604020202020204" charset="0"/>
              </a:rPr>
              <a:t>Os modelos mais sofisticados</a:t>
            </a:r>
            <a:r>
              <a:rPr lang="pt-BR" sz="1400" dirty="0">
                <a:solidFill>
                  <a:srgbClr val="434343"/>
                </a:solidFill>
                <a:latin typeface="Open Sans" panose="020B0604020202020204" charset="0"/>
                <a:ea typeface="Open Sans" panose="020B0604020202020204" charset="0"/>
                <a:cs typeface="Open Sans" panose="020B0604020202020204" charset="0"/>
              </a:rPr>
              <a:t>, por serem mais flexíveis e se ajustarem melhor aos dados, também </a:t>
            </a:r>
            <a:r>
              <a:rPr lang="pt-BR" sz="1400" b="1" dirty="0">
                <a:solidFill>
                  <a:srgbClr val="434343"/>
                </a:solidFill>
                <a:latin typeface="Open Sans" panose="020B0604020202020204" charset="0"/>
                <a:ea typeface="Open Sans" panose="020B0604020202020204" charset="0"/>
                <a:cs typeface="Open Sans" panose="020B0604020202020204" charset="0"/>
              </a:rPr>
              <a:t>são mais sensíveis aos ruídos dos dados, o que pode causar overfitting</a:t>
            </a:r>
            <a:r>
              <a:rPr lang="pt-BR" sz="1400" dirty="0">
                <a:solidFill>
                  <a:srgbClr val="434343"/>
                </a:solidFill>
                <a:latin typeface="Open Sans" panose="020B0604020202020204" charset="0"/>
                <a:ea typeface="Open Sans" panose="020B0604020202020204" charset="0"/>
                <a:cs typeface="Open Sans" panose="020B0604020202020204" charset="0"/>
              </a:rPr>
              <a:t>;</a:t>
            </a:r>
          </a:p>
          <a:p>
            <a:pPr marL="800100" lvl="1" indent="-342900" algn="just">
              <a:buFont typeface="+mj-lt"/>
              <a:buAutoNum type="arabicPeriod"/>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800100" lvl="1" indent="-342900" algn="just">
              <a:buFont typeface="+mj-lt"/>
              <a:buAutoNum type="arabicPeriod"/>
              <a:defRPr/>
            </a:pPr>
            <a:r>
              <a:rPr lang="pt-BR" sz="1400" b="1" dirty="0">
                <a:solidFill>
                  <a:srgbClr val="434343"/>
                </a:solidFill>
                <a:latin typeface="Open Sans" panose="020B0604020202020204" charset="0"/>
                <a:ea typeface="Open Sans" panose="020B0604020202020204" charset="0"/>
                <a:cs typeface="Open Sans" panose="020B0604020202020204" charset="0"/>
              </a:rPr>
              <a:t>Os dados utilizados são insuficientes </a:t>
            </a:r>
            <a:r>
              <a:rPr lang="pt-BR" sz="1400" dirty="0">
                <a:solidFill>
                  <a:srgbClr val="434343"/>
                </a:solidFill>
                <a:latin typeface="Open Sans" panose="020B0604020202020204" charset="0"/>
                <a:ea typeface="Open Sans" panose="020B0604020202020204" charset="0"/>
                <a:cs typeface="Open Sans" panose="020B0604020202020204" charset="0"/>
              </a:rPr>
              <a:t>para que os modelos identifiquem padrões e, portanto, consigam prever comportamentos futuros;</a:t>
            </a:r>
          </a:p>
          <a:p>
            <a:pPr marL="800100" lvl="1" indent="-342900" algn="just">
              <a:buFont typeface="+mj-lt"/>
              <a:buAutoNum type="arabicPeriod"/>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800100" lvl="1" indent="-342900" algn="just">
              <a:buFont typeface="+mj-lt"/>
              <a:buAutoNum type="arabicPeriod"/>
              <a:defRPr/>
            </a:pPr>
            <a:r>
              <a:rPr lang="pt-BR" sz="1400" b="1" dirty="0">
                <a:solidFill>
                  <a:srgbClr val="434343"/>
                </a:solidFill>
                <a:latin typeface="Open Sans" panose="020B0604020202020204" charset="0"/>
                <a:ea typeface="Open Sans" panose="020B0604020202020204" charset="0"/>
                <a:cs typeface="Open Sans" panose="020B0604020202020204" charset="0"/>
              </a:rPr>
              <a:t>Não há padrões nas séries temporais do mercado financeiro</a:t>
            </a:r>
            <a:r>
              <a:rPr lang="pt-BR" sz="1400" dirty="0">
                <a:solidFill>
                  <a:srgbClr val="434343"/>
                </a:solidFill>
                <a:latin typeface="Open Sans" panose="020B0604020202020204" charset="0"/>
                <a:ea typeface="Open Sans" panose="020B0604020202020204" charset="0"/>
                <a:cs typeface="Open Sans" panose="020B0604020202020204" charset="0"/>
              </a:rPr>
              <a:t>, o que chamamos de “Random Walk” (ou “Passeio Aleatório”)</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Um ponto importante, já citado anteriormente, é que </a:t>
            </a:r>
            <a:r>
              <a:rPr lang="pt-BR" sz="1400" b="1" dirty="0">
                <a:solidFill>
                  <a:srgbClr val="434343"/>
                </a:solidFill>
                <a:latin typeface="Open Sans" panose="020B0604020202020204" charset="0"/>
                <a:ea typeface="Open Sans" panose="020B0604020202020204" charset="0"/>
                <a:cs typeface="Open Sans" panose="020B0604020202020204" charset="0"/>
              </a:rPr>
              <a:t>o desempenho avaliado foi uma métrica de erro, e não o retorno financeiro de cada modelo</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b="1" dirty="0">
                <a:solidFill>
                  <a:srgbClr val="434343"/>
                </a:solidFill>
                <a:latin typeface="Open Sans" panose="020B0604020202020204" charset="0"/>
                <a:ea typeface="Open Sans" panose="020B0604020202020204" charset="0"/>
                <a:cs typeface="Open Sans" panose="020B0604020202020204" charset="0"/>
              </a:rPr>
              <a:t>Nem sempre o modelo com o menor erro será aquele mais lucrativo.</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Como próximos passos, a fim de melhorar os resultados, sugere-se:</a:t>
            </a:r>
          </a:p>
          <a:p>
            <a:pPr lvl="0" algn="just">
              <a:defRPr/>
            </a:pPr>
            <a:endParaRPr lang="pt-BR" sz="1100" dirty="0">
              <a:solidFill>
                <a:srgbClr val="434343"/>
              </a:solidFill>
              <a:latin typeface="Open Sans" panose="020B0604020202020204" charset="0"/>
              <a:ea typeface="Open Sans" panose="020B0604020202020204" charset="0"/>
              <a:cs typeface="Open Sans" panose="020B0604020202020204" charset="0"/>
            </a:endParaRPr>
          </a:p>
          <a:p>
            <a:pPr marL="742950" lvl="1" indent="-285750" algn="just">
              <a:buFont typeface="Arial" panose="020B0604020202020204" pitchFamily="34" charset="0"/>
              <a:buChar char="•"/>
              <a:defRPr/>
            </a:pPr>
            <a:r>
              <a:rPr lang="pt-BR" sz="1400" dirty="0">
                <a:solidFill>
                  <a:srgbClr val="434343"/>
                </a:solidFill>
                <a:latin typeface="Open Sans" panose="020B0604020202020204" charset="0"/>
                <a:ea typeface="Open Sans" panose="020B0604020202020204" charset="0"/>
                <a:cs typeface="Open Sans" panose="020B0604020202020204" charset="0"/>
              </a:rPr>
              <a:t>Testar outros hyperparâmetros</a:t>
            </a:r>
          </a:p>
          <a:p>
            <a:pPr marL="742950" lvl="1" indent="-285750" algn="just">
              <a:buFont typeface="Arial" panose="020B0604020202020204" pitchFamily="34" charset="0"/>
              <a:buChar char="•"/>
              <a:defRPr/>
            </a:pPr>
            <a:r>
              <a:rPr lang="pt-BR" sz="1400" b="1" dirty="0">
                <a:solidFill>
                  <a:srgbClr val="434343"/>
                </a:solidFill>
                <a:latin typeface="Open Sans" panose="020B0604020202020204" charset="0"/>
                <a:ea typeface="Open Sans" panose="020B0604020202020204" charset="0"/>
                <a:cs typeface="Open Sans" panose="020B0604020202020204" charset="0"/>
              </a:rPr>
              <a:t>Testar outros modelos (ex.: Redes Convolucionais 1D)</a:t>
            </a:r>
          </a:p>
          <a:p>
            <a:pPr marL="742950" lvl="1" indent="-285750" algn="just">
              <a:buFont typeface="Arial" panose="020B0604020202020204" pitchFamily="34" charset="0"/>
              <a:buChar char="•"/>
              <a:defRPr/>
            </a:pPr>
            <a:r>
              <a:rPr lang="pt-BR" sz="1400" dirty="0">
                <a:solidFill>
                  <a:srgbClr val="434343"/>
                </a:solidFill>
                <a:latin typeface="Open Sans" panose="020B0604020202020204" charset="0"/>
                <a:ea typeface="Open Sans" panose="020B0604020202020204" charset="0"/>
                <a:cs typeface="Open Sans" panose="020B0604020202020204" charset="0"/>
              </a:rPr>
              <a:t>Testar outros agrupamentos</a:t>
            </a:r>
          </a:p>
          <a:p>
            <a:pPr marL="742950" lvl="1" indent="-285750" algn="just">
              <a:buFont typeface="Arial" panose="020B0604020202020204" pitchFamily="34" charset="0"/>
              <a:buChar char="•"/>
              <a:defRPr/>
            </a:pPr>
            <a:r>
              <a:rPr lang="pt-BR" sz="1400" b="1" dirty="0">
                <a:solidFill>
                  <a:srgbClr val="434343"/>
                </a:solidFill>
                <a:latin typeface="Open Sans" panose="020B0604020202020204" charset="0"/>
                <a:ea typeface="Open Sans" panose="020B0604020202020204" charset="0"/>
                <a:cs typeface="Open Sans" panose="020B0604020202020204" charset="0"/>
              </a:rPr>
              <a:t>Utilizar técnicas de séries temporais multivariadas</a:t>
            </a:r>
          </a:p>
          <a:p>
            <a:pPr marL="742950" lvl="1" indent="-285750" algn="just">
              <a:buFont typeface="Arial" panose="020B0604020202020204" pitchFamily="34" charset="0"/>
              <a:buChar char="•"/>
              <a:defRPr/>
            </a:pPr>
            <a:r>
              <a:rPr lang="pt-BR" sz="1400" b="1" dirty="0">
                <a:solidFill>
                  <a:srgbClr val="434343"/>
                </a:solidFill>
                <a:latin typeface="Open Sans" panose="020B0604020202020204" charset="0"/>
                <a:ea typeface="Open Sans" panose="020B0604020202020204" charset="0"/>
                <a:cs typeface="Open Sans" panose="020B0604020202020204" charset="0"/>
              </a:rPr>
              <a:t>Capturar novos dados</a:t>
            </a:r>
          </a:p>
        </p:txBody>
      </p:sp>
    </p:spTree>
    <p:extLst>
      <p:ext uri="{BB962C8B-B14F-4D97-AF65-F5344CB8AC3E}">
        <p14:creationId xmlns:p14="http://schemas.microsoft.com/office/powerpoint/2010/main" val="97373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21" name="Imagem 20" descr="Computador ligado sobre uma mesa de madeira&#10;&#10;Descrição gerada automaticamente">
            <a:extLst>
              <a:ext uri="{FF2B5EF4-FFF2-40B4-BE49-F238E27FC236}">
                <a16:creationId xmlns:a16="http://schemas.microsoft.com/office/drawing/2014/main" id="{1306DCBA-FB67-4B66-A5AA-BD70C783D04F}"/>
              </a:ext>
            </a:extLst>
          </p:cNvPr>
          <p:cNvPicPr>
            <a:picLocks noChangeAspect="1"/>
          </p:cNvPicPr>
          <p:nvPr/>
        </p:nvPicPr>
        <p:blipFill rotWithShape="1">
          <a:blip r:embed="rId3">
            <a:extLst>
              <a:ext uri="{28A0092B-C50C-407E-A947-70E740481C1C}">
                <a14:useLocalDpi xmlns:a14="http://schemas.microsoft.com/office/drawing/2010/main" val="0"/>
              </a:ext>
            </a:extLst>
          </a:blip>
          <a:srcRect l="993" t="463" r="20503" b="2290"/>
          <a:stretch/>
        </p:blipFill>
        <p:spPr>
          <a:xfrm>
            <a:off x="4001254" y="27970"/>
            <a:ext cx="8190746" cy="6830030"/>
          </a:xfrm>
          <a:prstGeom prst="rect">
            <a:avLst/>
          </a:prstGeom>
        </p:spPr>
      </p:pic>
      <p:grpSp>
        <p:nvGrpSpPr>
          <p:cNvPr id="56" name="Google Shape;56;p13"/>
          <p:cNvGrpSpPr/>
          <p:nvPr/>
        </p:nvGrpSpPr>
        <p:grpSpPr>
          <a:xfrm>
            <a:off x="-3245626" y="-304800"/>
            <a:ext cx="10893700" cy="7467600"/>
            <a:chOff x="-2438400" y="-228600"/>
            <a:chExt cx="8170275" cy="5600700"/>
          </a:xfrm>
        </p:grpSpPr>
        <p:grpSp>
          <p:nvGrpSpPr>
            <p:cNvPr id="57" name="Google Shape;57;p13"/>
            <p:cNvGrpSpPr/>
            <p:nvPr/>
          </p:nvGrpSpPr>
          <p:grpSpPr>
            <a:xfrm>
              <a:off x="-2438400" y="0"/>
              <a:ext cx="8017875" cy="5372100"/>
              <a:chOff x="-2438400" y="0"/>
              <a:chExt cx="8017875" cy="5372100"/>
            </a:xfrm>
          </p:grpSpPr>
          <p:pic>
            <p:nvPicPr>
              <p:cNvPr id="58" name="Google Shape;58;p13"/>
              <p:cNvPicPr preferRelativeResize="0"/>
              <p:nvPr/>
            </p:nvPicPr>
            <p:blipFill rotWithShape="1">
              <a:blip r:embed="rId4">
                <a:alphaModFix/>
              </a:blip>
              <a:srcRect l="-43947"/>
              <a:stretch/>
            </p:blipFill>
            <p:spPr>
              <a:xfrm rot="10800000" flipH="1">
                <a:off x="-2438400" y="0"/>
                <a:ext cx="7987800" cy="5143500"/>
              </a:xfrm>
              <a:prstGeom prst="trapezoid">
                <a:avLst>
                  <a:gd name="adj" fmla="val 41313"/>
                </a:avLst>
              </a:prstGeom>
              <a:noFill/>
              <a:ln>
                <a:noFill/>
              </a:ln>
            </p:spPr>
          </p:pic>
          <p:cxnSp>
            <p:nvCxnSpPr>
              <p:cNvPr id="59" name="Google Shape;59;p13"/>
              <p:cNvCxnSpPr/>
              <p:nvPr/>
            </p:nvCxnSpPr>
            <p:spPr>
              <a:xfrm flipH="1">
                <a:off x="3371775" y="0"/>
                <a:ext cx="2207700" cy="5372100"/>
              </a:xfrm>
              <a:prstGeom prst="straightConnector1">
                <a:avLst/>
              </a:prstGeom>
              <a:noFill/>
              <a:ln w="28575" cap="flat" cmpd="sng">
                <a:solidFill>
                  <a:srgbClr val="6ADBD9"/>
                </a:solidFill>
                <a:prstDash val="solid"/>
                <a:round/>
                <a:headEnd type="none" w="med" len="med"/>
                <a:tailEnd type="none" w="med" len="med"/>
              </a:ln>
            </p:spPr>
          </p:cxnSp>
        </p:grpSp>
        <p:cxnSp>
          <p:nvCxnSpPr>
            <p:cNvPr id="60" name="Google Shape;60;p13"/>
            <p:cNvCxnSpPr/>
            <p:nvPr/>
          </p:nvCxnSpPr>
          <p:spPr>
            <a:xfrm flipH="1">
              <a:off x="3524175" y="-228600"/>
              <a:ext cx="2207700" cy="5372100"/>
            </a:xfrm>
            <a:prstGeom prst="straightConnector1">
              <a:avLst/>
            </a:prstGeom>
            <a:noFill/>
            <a:ln w="19050" cap="flat" cmpd="sng">
              <a:solidFill>
                <a:srgbClr val="6ADBD9"/>
              </a:solidFill>
              <a:prstDash val="solid"/>
              <a:round/>
              <a:headEnd type="none" w="med" len="med"/>
              <a:tailEnd type="none" w="med" len="med"/>
            </a:ln>
          </p:spPr>
        </p:cxnSp>
      </p:grpSp>
      <p:grpSp>
        <p:nvGrpSpPr>
          <p:cNvPr id="16" name="Agrupar 15">
            <a:extLst>
              <a:ext uri="{FF2B5EF4-FFF2-40B4-BE49-F238E27FC236}">
                <a16:creationId xmlns:a16="http://schemas.microsoft.com/office/drawing/2014/main" id="{9684D99A-72DF-4D5F-8D9A-5736DBDA7732}"/>
              </a:ext>
            </a:extLst>
          </p:cNvPr>
          <p:cNvGrpSpPr/>
          <p:nvPr/>
        </p:nvGrpSpPr>
        <p:grpSpPr>
          <a:xfrm>
            <a:off x="0" y="27970"/>
            <a:ext cx="5266000" cy="5143500"/>
            <a:chOff x="4063978" y="94597"/>
            <a:chExt cx="2977228" cy="2308431"/>
          </a:xfrm>
        </p:grpSpPr>
        <p:sp>
          <p:nvSpPr>
            <p:cNvPr id="17" name="Retângulo 16">
              <a:extLst>
                <a:ext uri="{FF2B5EF4-FFF2-40B4-BE49-F238E27FC236}">
                  <a16:creationId xmlns:a16="http://schemas.microsoft.com/office/drawing/2014/main" id="{AE5BFAF2-8E54-436D-B6EE-98DEE8DABB4E}"/>
                </a:ext>
              </a:extLst>
            </p:cNvPr>
            <p:cNvSpPr/>
            <p:nvPr/>
          </p:nvSpPr>
          <p:spPr>
            <a:xfrm rot="10800000">
              <a:off x="4063978" y="94597"/>
              <a:ext cx="2977228" cy="2308431"/>
            </a:xfrm>
            <a:prstGeom prst="rect">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8" name="Google Shape;62;p13">
              <a:extLst>
                <a:ext uri="{FF2B5EF4-FFF2-40B4-BE49-F238E27FC236}">
                  <a16:creationId xmlns:a16="http://schemas.microsoft.com/office/drawing/2014/main" id="{64E7C09F-0341-482E-BCB1-79FB64B2AB76}"/>
                </a:ext>
              </a:extLst>
            </p:cNvPr>
            <p:cNvPicPr preferRelativeResize="0"/>
            <p:nvPr/>
          </p:nvPicPr>
          <p:blipFill>
            <a:blip r:embed="rId5">
              <a:alphaModFix/>
            </a:blip>
            <a:stretch>
              <a:fillRect/>
            </a:stretch>
          </p:blipFill>
          <p:spPr>
            <a:xfrm rot="10800000" flipH="1">
              <a:off x="4126949" y="96004"/>
              <a:ext cx="2027620" cy="1407280"/>
            </a:xfrm>
            <a:prstGeom prst="rect">
              <a:avLst/>
            </a:prstGeom>
            <a:noFill/>
            <a:ln>
              <a:noFill/>
            </a:ln>
          </p:spPr>
        </p:pic>
      </p:grpSp>
      <p:sp>
        <p:nvSpPr>
          <p:cNvPr id="12" name="Title Placeholder 1">
            <a:extLst>
              <a:ext uri="{FF2B5EF4-FFF2-40B4-BE49-F238E27FC236}">
                <a16:creationId xmlns:a16="http://schemas.microsoft.com/office/drawing/2014/main" id="{07F0ED33-AD32-4C33-85BB-32CDD38A7B6A}"/>
              </a:ext>
            </a:extLst>
          </p:cNvPr>
          <p:cNvSpPr txBox="1">
            <a:spLocks/>
          </p:cNvSpPr>
          <p:nvPr/>
        </p:nvSpPr>
        <p:spPr>
          <a:xfrm>
            <a:off x="401194" y="3799046"/>
            <a:ext cx="5769507" cy="1259228"/>
          </a:xfrm>
          <a:prstGeom prst="rect">
            <a:avLst/>
          </a:prstGeom>
          <a:noFill/>
          <a:ln>
            <a:noFill/>
          </a:ln>
        </p:spPr>
        <p:txBody>
          <a:bodyPr spcFirstLastPara="1" wrap="square" lIns="121900" tIns="121900" rIns="121900" bIns="121900" anchor="ctr" anchorCtr="0">
            <a:noAutofit/>
          </a:bodyPr>
          <a:lstStyle>
            <a:defPPr>
              <a:defRPr lang="pt-BR"/>
            </a:defPPr>
            <a:lvl1pPr defTabSz="1219170">
              <a:buClr>
                <a:srgbClr val="000000"/>
              </a:buClr>
              <a:defRPr sz="1867" b="1" kern="0">
                <a:solidFill>
                  <a:srgbClr val="666666"/>
                </a:solidFill>
                <a:latin typeface="Open Sans"/>
                <a:ea typeface="Open Sans"/>
                <a:cs typeface="Open Sans"/>
              </a:defRPr>
            </a:lvl1pPr>
          </a:lstStyle>
          <a:p>
            <a:r>
              <a:rPr lang="en-US" sz="2400" dirty="0"/>
              <a:t>Séries Temporais aplicadas ao</a:t>
            </a:r>
            <a:br>
              <a:rPr lang="en-US" sz="2400" dirty="0"/>
            </a:br>
            <a:r>
              <a:rPr lang="en-US" sz="2400" dirty="0"/>
              <a:t>Mercado Financeiro</a:t>
            </a:r>
          </a:p>
          <a:p>
            <a:r>
              <a:rPr lang="en-US" sz="1600" b="0" i="1" dirty="0">
                <a:solidFill>
                  <a:schemeClr val="bg1"/>
                </a:solidFill>
              </a:rPr>
              <a:t>Modelo preditivo de preços das ações da B3</a:t>
            </a:r>
            <a:endParaRPr lang="da-DK" sz="1100" b="0" i="1" dirty="0">
              <a:solidFill>
                <a:schemeClr val="bg1"/>
              </a:solidFill>
            </a:endParaRPr>
          </a:p>
        </p:txBody>
      </p:sp>
      <p:pic>
        <p:nvPicPr>
          <p:cNvPr id="20" name="Imagem 19">
            <a:extLst>
              <a:ext uri="{FF2B5EF4-FFF2-40B4-BE49-F238E27FC236}">
                <a16:creationId xmlns:a16="http://schemas.microsoft.com/office/drawing/2014/main" id="{4C5EEAC4-B5D4-47CE-97F1-92B7D342904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503328" y="6041012"/>
            <a:ext cx="1907374" cy="366795"/>
          </a:xfrm>
          <a:prstGeom prst="roundRect">
            <a:avLst/>
          </a:prstGeom>
        </p:spPr>
      </p:pic>
      <p:sp>
        <p:nvSpPr>
          <p:cNvPr id="64" name="Google Shape;64;p13"/>
          <p:cNvSpPr txBox="1"/>
          <p:nvPr/>
        </p:nvSpPr>
        <p:spPr>
          <a:xfrm>
            <a:off x="403093" y="5215433"/>
            <a:ext cx="1537896" cy="5080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pt-BR" sz="1200" kern="0" dirty="0">
                <a:solidFill>
                  <a:schemeClr val="bg1"/>
                </a:solidFill>
                <a:latin typeface="Open Sans"/>
                <a:ea typeface="Open Sans"/>
                <a:cs typeface="Open Sans"/>
                <a:sym typeface="Open Sans"/>
              </a:rPr>
              <a:t>22/10/2020</a:t>
            </a:r>
            <a:endParaRPr kern="0"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2811223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7CE6D840-DF1E-4A97-9082-12C063609CA3}"/>
              </a:ext>
            </a:extLst>
          </p:cNvPr>
          <p:cNvSpPr/>
          <p:nvPr/>
        </p:nvSpPr>
        <p:spPr>
          <a:xfrm>
            <a:off x="4077886" y="1034980"/>
            <a:ext cx="7200000" cy="4832092"/>
          </a:xfrm>
          <a:prstGeom prst="rect">
            <a:avLst/>
          </a:prstGeom>
        </p:spPr>
        <p:txBody>
          <a:bodyPr wrap="square">
            <a:spAutoFit/>
          </a:bodyPr>
          <a:lstStyle/>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Desenvolver um modelo que faça a </a:t>
            </a:r>
            <a:r>
              <a:rPr lang="pt-BR" sz="1400" b="1" dirty="0">
                <a:solidFill>
                  <a:srgbClr val="434343"/>
                </a:solidFill>
                <a:latin typeface="Open Sans" panose="020B0604020202020204" charset="0"/>
                <a:ea typeface="Open Sans" panose="020B0604020202020204" charset="0"/>
                <a:cs typeface="Open Sans" panose="020B0604020202020204" charset="0"/>
              </a:rPr>
              <a:t>predição dos preços das ações das empresas listadas na B3</a:t>
            </a:r>
            <a:r>
              <a:rPr lang="pt-BR" sz="1400" dirty="0">
                <a:solidFill>
                  <a:srgbClr val="434343"/>
                </a:solidFill>
                <a:latin typeface="Open Sans" panose="020B0604020202020204" charset="0"/>
                <a:ea typeface="Open Sans" panose="020B0604020202020204" charset="0"/>
                <a:cs typeface="Open Sans" panose="020B0604020202020204" charset="0"/>
              </a:rPr>
              <a:t> e, com isso, recomendar uma carteira de ativos que supere os resultados da Selic do Ibovespa.</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Para isso, serão utilizadas as bases de dados históricos (</a:t>
            </a:r>
            <a:r>
              <a:rPr lang="pt-BR" sz="1400" b="1" dirty="0">
                <a:solidFill>
                  <a:srgbClr val="434343"/>
                </a:solidFill>
                <a:latin typeface="Open Sans" panose="020B0604020202020204" charset="0"/>
                <a:ea typeface="Open Sans" panose="020B0604020202020204" charset="0"/>
                <a:cs typeface="Open Sans" panose="020B0604020202020204" charset="0"/>
              </a:rPr>
              <a:t>séries temporais</a:t>
            </a:r>
            <a:r>
              <a:rPr lang="pt-BR" sz="1400" dirty="0">
                <a:solidFill>
                  <a:srgbClr val="434343"/>
                </a:solidFill>
                <a:latin typeface="Open Sans" panose="020B0604020202020204" charset="0"/>
                <a:ea typeface="Open Sans" panose="020B0604020202020204" charset="0"/>
                <a:cs typeface="Open Sans" panose="020B0604020202020204" charset="0"/>
              </a:rPr>
              <a:t>) dos preços das ações das empresas. Também é possível que sejam utilizados dados históricos de alguns indicadores macroeconômicos contidos no site do Banco Central do Brasil (IPCA, Selic, dólar, etc.), da perfomance do Ibovespa, dos dados fundamentalistas das empresas (lucro, endividamento, ROE, etc.) e de distribuições de dividendos e JCP (juros sobre capital próprio).</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Para extração dos dados, serão utilizadas técnicas de </a:t>
            </a:r>
            <a:r>
              <a:rPr lang="pt-BR" sz="1400" b="1" dirty="0">
                <a:solidFill>
                  <a:srgbClr val="434343"/>
                </a:solidFill>
                <a:latin typeface="Open Sans" panose="020B0604020202020204" charset="0"/>
                <a:ea typeface="Open Sans" panose="020B0604020202020204" charset="0"/>
                <a:cs typeface="Open Sans" panose="020B0604020202020204" charset="0"/>
              </a:rPr>
              <a:t>Web Scrapping </a:t>
            </a:r>
            <a:r>
              <a:rPr lang="pt-BR" sz="1400" dirty="0">
                <a:solidFill>
                  <a:srgbClr val="434343"/>
                </a:solidFill>
                <a:latin typeface="Open Sans" panose="020B0604020202020204" charset="0"/>
                <a:ea typeface="Open Sans" panose="020B0604020202020204" charset="0"/>
                <a:cs typeface="Open Sans" panose="020B0604020202020204" charset="0"/>
              </a:rPr>
              <a:t>e requisições por meio de </a:t>
            </a:r>
            <a:r>
              <a:rPr lang="pt-BR" sz="1400" b="1" dirty="0">
                <a:solidFill>
                  <a:srgbClr val="434343"/>
                </a:solidFill>
                <a:latin typeface="Open Sans" panose="020B0604020202020204" charset="0"/>
                <a:ea typeface="Open Sans" panose="020B0604020202020204" charset="0"/>
                <a:cs typeface="Open Sans" panose="020B0604020202020204" charset="0"/>
              </a:rPr>
              <a:t>API</a:t>
            </a:r>
            <a:r>
              <a:rPr lang="pt-BR" sz="1400" dirty="0">
                <a:solidFill>
                  <a:srgbClr val="434343"/>
                </a:solidFill>
                <a:latin typeface="Open Sans" panose="020B0604020202020204" charset="0"/>
                <a:ea typeface="Open Sans" panose="020B0604020202020204" charset="0"/>
                <a:cs typeface="Open Sans" panose="020B0604020202020204" charset="0"/>
              </a:rPr>
              <a:t> (quando disponibilizada pela fonte).</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Para criar o modelo preditivo, serão aplicadas, inicialmente, as </a:t>
            </a:r>
            <a:r>
              <a:rPr lang="pt-BR" sz="1400" b="1" dirty="0">
                <a:solidFill>
                  <a:srgbClr val="434343"/>
                </a:solidFill>
                <a:latin typeface="Open Sans" panose="020B0604020202020204" charset="0"/>
                <a:ea typeface="Open Sans" panose="020B0604020202020204" charset="0"/>
                <a:cs typeface="Open Sans" panose="020B0604020202020204" charset="0"/>
              </a:rPr>
              <a:t>técnicas tradicionais </a:t>
            </a:r>
            <a:r>
              <a:rPr lang="pt-BR" sz="1400" dirty="0">
                <a:solidFill>
                  <a:srgbClr val="434343"/>
                </a:solidFill>
                <a:latin typeface="Open Sans" panose="020B0604020202020204" charset="0"/>
                <a:ea typeface="Open Sans" panose="020B0604020202020204" charset="0"/>
                <a:cs typeface="Open Sans" panose="020B0604020202020204" charset="0"/>
              </a:rPr>
              <a:t>de séries temporais (ARIMA, SARIMA, etc.), e posteriormente o problema será abordado com </a:t>
            </a:r>
            <a:r>
              <a:rPr lang="pt-BR" sz="1400" b="1" dirty="0">
                <a:solidFill>
                  <a:srgbClr val="434343"/>
                </a:solidFill>
                <a:latin typeface="Open Sans" panose="020B0604020202020204" charset="0"/>
                <a:ea typeface="Open Sans" panose="020B0604020202020204" charset="0"/>
                <a:cs typeface="Open Sans" panose="020B0604020202020204" charset="0"/>
              </a:rPr>
              <a:t>modelos mais robustos e sofisticados </a:t>
            </a:r>
            <a:r>
              <a:rPr lang="pt-BR" sz="1400" dirty="0">
                <a:solidFill>
                  <a:srgbClr val="434343"/>
                </a:solidFill>
                <a:latin typeface="Open Sans" panose="020B0604020202020204" charset="0"/>
                <a:ea typeface="Open Sans" panose="020B0604020202020204" charset="0"/>
                <a:cs typeface="Open Sans" panose="020B0604020202020204" charset="0"/>
              </a:rPr>
              <a:t>para tratamento de padrões sequenciais, como:</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742950" lvl="1" indent="-285750" algn="just">
              <a:buFont typeface="Wingdings" panose="05000000000000000000" pitchFamily="2" charset="2"/>
              <a:buChar char="§"/>
              <a:defRPr/>
            </a:pPr>
            <a:r>
              <a:rPr lang="pt-BR" sz="1400" dirty="0">
                <a:solidFill>
                  <a:srgbClr val="434343"/>
                </a:solidFill>
                <a:latin typeface="Open Sans" panose="020B0604020202020204" charset="0"/>
                <a:ea typeface="Open Sans" panose="020B0604020202020204" charset="0"/>
                <a:cs typeface="Open Sans" panose="020B0604020202020204" charset="0"/>
              </a:rPr>
              <a:t>Discretização da série temporal para aplicação de algoritmos de Machine Learning; e</a:t>
            </a:r>
          </a:p>
          <a:p>
            <a:pPr marL="742950" lvl="1" indent="-285750" algn="just">
              <a:buFont typeface="Wingdings" panose="05000000000000000000" pitchFamily="2" charset="2"/>
              <a:buChar char="§"/>
              <a:defRPr/>
            </a:pPr>
            <a:r>
              <a:rPr lang="pt-BR" sz="1400" dirty="0">
                <a:solidFill>
                  <a:srgbClr val="434343"/>
                </a:solidFill>
                <a:latin typeface="Open Sans" panose="020B0604020202020204" charset="0"/>
                <a:ea typeface="Open Sans" panose="020B0604020202020204" charset="0"/>
                <a:cs typeface="Open Sans" panose="020B0604020202020204" charset="0"/>
              </a:rPr>
              <a:t>Deep Learning (RNN, LSTM, etc.)</a:t>
            </a: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1" name="Retângulo 10">
            <a:extLst>
              <a:ext uri="{FF2B5EF4-FFF2-40B4-BE49-F238E27FC236}">
                <a16:creationId xmlns:a16="http://schemas.microsoft.com/office/drawing/2014/main" id="{AA2A4ECE-BA70-453F-B016-422ED6D16229}"/>
              </a:ext>
            </a:extLst>
          </p:cNvPr>
          <p:cNvSpPr/>
          <p:nvPr/>
        </p:nvSpPr>
        <p:spPr>
          <a:xfrm>
            <a:off x="3947160" y="231827"/>
            <a:ext cx="7461452" cy="608386"/>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descr="Laptop em cima de mesa&#10;&#10;Descrição gerada automaticamente">
            <a:extLst>
              <a:ext uri="{FF2B5EF4-FFF2-40B4-BE49-F238E27FC236}">
                <a16:creationId xmlns:a16="http://schemas.microsoft.com/office/drawing/2014/main" id="{B31A7BB2-EC5E-47E9-A774-96265FDDFF34}"/>
              </a:ext>
            </a:extLst>
          </p:cNvPr>
          <p:cNvPicPr>
            <a:picLocks noChangeAspect="1"/>
          </p:cNvPicPr>
          <p:nvPr/>
        </p:nvPicPr>
        <p:blipFill rotWithShape="1">
          <a:blip r:embed="rId2">
            <a:extLst>
              <a:ext uri="{28A0092B-C50C-407E-A947-70E740481C1C}">
                <a14:useLocalDpi xmlns:a14="http://schemas.microsoft.com/office/drawing/2010/main" val="0"/>
              </a:ext>
            </a:extLst>
          </a:blip>
          <a:srcRect l="8721" r="4946"/>
          <a:stretch/>
        </p:blipFill>
        <p:spPr>
          <a:xfrm>
            <a:off x="-2" y="0"/>
            <a:ext cx="3947162" cy="6858000"/>
          </a:xfrm>
          <a:prstGeom prst="rect">
            <a:avLst/>
          </a:prstGeom>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05309"/>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6" name="Title Placeholder 1">
            <a:extLst>
              <a:ext uri="{FF2B5EF4-FFF2-40B4-BE49-F238E27FC236}">
                <a16:creationId xmlns:a16="http://schemas.microsoft.com/office/drawing/2014/main" id="{FE5B923B-7615-4D2B-8B10-CCD77CD5B3B9}"/>
              </a:ext>
            </a:extLst>
          </p:cNvPr>
          <p:cNvSpPr txBox="1">
            <a:spLocks/>
          </p:cNvSpPr>
          <p:nvPr/>
        </p:nvSpPr>
        <p:spPr>
          <a:xfrm>
            <a:off x="4208611" y="179403"/>
            <a:ext cx="1887389"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1. Objetivo</a:t>
            </a: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4" name="Retângulo 13">
            <a:extLst>
              <a:ext uri="{FF2B5EF4-FFF2-40B4-BE49-F238E27FC236}">
                <a16:creationId xmlns:a16="http://schemas.microsoft.com/office/drawing/2014/main" id="{8794ACB3-30AC-4C50-8CDA-D54073E6A106}"/>
              </a:ext>
            </a:extLst>
          </p:cNvPr>
          <p:cNvSpPr/>
          <p:nvPr/>
        </p:nvSpPr>
        <p:spPr>
          <a:xfrm>
            <a:off x="3947160" y="231826"/>
            <a:ext cx="7461452"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65696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0" name="Title Placeholder 1">
            <a:extLst>
              <a:ext uri="{FF2B5EF4-FFF2-40B4-BE49-F238E27FC236}">
                <a16:creationId xmlns:a16="http://schemas.microsoft.com/office/drawing/2014/main" id="{C5BA779B-71F7-4F9E-9601-5EE09AEA1257}"/>
              </a:ext>
            </a:extLst>
          </p:cNvPr>
          <p:cNvSpPr txBox="1">
            <a:spLocks/>
          </p:cNvSpPr>
          <p:nvPr/>
        </p:nvSpPr>
        <p:spPr>
          <a:xfrm>
            <a:off x="2277187" y="2915678"/>
            <a:ext cx="7637625" cy="1026644"/>
          </a:xfrm>
          <a:prstGeom prst="rect">
            <a:avLst/>
          </a:prstGeom>
        </p:spPr>
        <p:txBody>
          <a:bodyPr vert="horz" lIns="91440" tIns="45720" rIns="91440" bIns="45720" rtlCol="0" anchor="ctr">
            <a:normAutofit lnSpcReduction="100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lgn="ctr"/>
            <a:r>
              <a:rPr lang="en-US" sz="6600" dirty="0">
                <a:solidFill>
                  <a:srgbClr val="434343"/>
                </a:solidFill>
                <a:latin typeface="Open Sans" panose="020B0604020202020204" charset="0"/>
                <a:ea typeface="Open Sans" panose="020B0604020202020204" charset="0"/>
                <a:cs typeface="Open Sans" panose="020B0604020202020204" charset="0"/>
              </a:rPr>
              <a:t>2. Contextualização</a:t>
            </a:r>
            <a:endParaRPr lang="en-US" sz="3600"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Espaço Reservado para Número de Slide 4">
            <a:extLst>
              <a:ext uri="{FF2B5EF4-FFF2-40B4-BE49-F238E27FC236}">
                <a16:creationId xmlns:a16="http://schemas.microsoft.com/office/drawing/2014/main" id="{5F763C70-6779-4169-BB20-5E3D6F38E730}"/>
              </a:ext>
            </a:extLst>
          </p:cNvPr>
          <p:cNvSpPr txBox="1">
            <a:spLocks/>
          </p:cNvSpPr>
          <p:nvPr/>
        </p:nvSpPr>
        <p:spPr>
          <a:xfrm>
            <a:off x="11436626" y="366368"/>
            <a:ext cx="36774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6</a:t>
            </a:fld>
            <a:endParaRPr lang="pt-BR" dirty="0">
              <a:solidFill>
                <a:srgbClr val="6ADBD9"/>
              </a:solidFill>
              <a:latin typeface="Open Sans" panose="020B0604020202020204"/>
            </a:endParaRPr>
          </a:p>
        </p:txBody>
      </p:sp>
      <p:sp>
        <p:nvSpPr>
          <p:cNvPr id="16" name="Pentágono 15">
            <a:extLst>
              <a:ext uri="{FF2B5EF4-FFF2-40B4-BE49-F238E27FC236}">
                <a16:creationId xmlns:a16="http://schemas.microsoft.com/office/drawing/2014/main" id="{E1CDED00-F8FE-4F5B-AA83-BC2FEA3FE341}"/>
              </a:ext>
            </a:extLst>
          </p:cNvPr>
          <p:cNvSpPr/>
          <p:nvPr/>
        </p:nvSpPr>
        <p:spPr>
          <a:xfrm>
            <a:off x="11476383" y="392873"/>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 name="Imagem 1">
            <a:extLst>
              <a:ext uri="{FF2B5EF4-FFF2-40B4-BE49-F238E27FC236}">
                <a16:creationId xmlns:a16="http://schemas.microsoft.com/office/drawing/2014/main" id="{28CA4416-118F-4E3A-A1F0-A6E1373F49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489019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7470E8CE-A2FA-4A9B-BA5E-180F42A33307}"/>
              </a:ext>
            </a:extLst>
          </p:cNvPr>
          <p:cNvSpPr/>
          <p:nvPr/>
        </p:nvSpPr>
        <p:spPr>
          <a:xfrm>
            <a:off x="3947160" y="231827"/>
            <a:ext cx="7461452" cy="608386"/>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Title Placeholder 1">
            <a:extLst>
              <a:ext uri="{FF2B5EF4-FFF2-40B4-BE49-F238E27FC236}">
                <a16:creationId xmlns:a16="http://schemas.microsoft.com/office/drawing/2014/main" id="{E938D2BB-BA2D-4559-AD7B-6AA230A8D446}"/>
              </a:ext>
            </a:extLst>
          </p:cNvPr>
          <p:cNvSpPr txBox="1">
            <a:spLocks/>
          </p:cNvSpPr>
          <p:nvPr/>
        </p:nvSpPr>
        <p:spPr>
          <a:xfrm>
            <a:off x="4208611" y="179403"/>
            <a:ext cx="3345740"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2. Contextualização</a:t>
            </a:r>
          </a:p>
        </p:txBody>
      </p:sp>
      <p:pic>
        <p:nvPicPr>
          <p:cNvPr id="6" name="Imagem 5" descr="Uma imagem contendo pessoa, água, homem, segurando&#10;&#10;Descrição gerada automaticamente">
            <a:extLst>
              <a:ext uri="{FF2B5EF4-FFF2-40B4-BE49-F238E27FC236}">
                <a16:creationId xmlns:a16="http://schemas.microsoft.com/office/drawing/2014/main" id="{41194D00-3B0D-4B26-BF98-30F5F253852F}"/>
              </a:ext>
            </a:extLst>
          </p:cNvPr>
          <p:cNvPicPr>
            <a:picLocks noChangeAspect="1"/>
          </p:cNvPicPr>
          <p:nvPr/>
        </p:nvPicPr>
        <p:blipFill rotWithShape="1">
          <a:blip r:embed="rId2">
            <a:extLst>
              <a:ext uri="{28A0092B-C50C-407E-A947-70E740481C1C}">
                <a14:useLocalDpi xmlns:a14="http://schemas.microsoft.com/office/drawing/2010/main" val="0"/>
              </a:ext>
            </a:extLst>
          </a:blip>
          <a:srcRect b="2174"/>
          <a:stretch/>
        </p:blipFill>
        <p:spPr>
          <a:xfrm>
            <a:off x="-4" y="-1"/>
            <a:ext cx="3947162" cy="6858001"/>
          </a:xfrm>
          <a:prstGeom prst="rect">
            <a:avLst/>
          </a:prstGeom>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05309"/>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9" name="Retângulo 18">
            <a:extLst>
              <a:ext uri="{FF2B5EF4-FFF2-40B4-BE49-F238E27FC236}">
                <a16:creationId xmlns:a16="http://schemas.microsoft.com/office/drawing/2014/main" id="{B3B0C883-C386-4179-A12F-25151A3766F3}"/>
              </a:ext>
            </a:extLst>
          </p:cNvPr>
          <p:cNvSpPr/>
          <p:nvPr/>
        </p:nvSpPr>
        <p:spPr>
          <a:xfrm>
            <a:off x="4077886" y="1034980"/>
            <a:ext cx="7200000" cy="3754874"/>
          </a:xfrm>
          <a:prstGeom prst="rect">
            <a:avLst/>
          </a:prstGeom>
        </p:spPr>
        <p:txBody>
          <a:bodyPr wrap="square">
            <a:spAutoFit/>
          </a:bodyPr>
          <a:lstStyle/>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O </a:t>
            </a:r>
            <a:r>
              <a:rPr lang="pt-BR" sz="1400" b="1" dirty="0">
                <a:solidFill>
                  <a:srgbClr val="434343"/>
                </a:solidFill>
                <a:latin typeface="Open Sans" panose="020B0604020202020204" charset="0"/>
                <a:ea typeface="Open Sans" panose="020B0604020202020204" charset="0"/>
                <a:cs typeface="Open Sans" panose="020B0604020202020204" charset="0"/>
              </a:rPr>
              <a:t>mercado financeiro</a:t>
            </a:r>
            <a:r>
              <a:rPr lang="pt-BR" sz="1400" dirty="0">
                <a:solidFill>
                  <a:srgbClr val="434343"/>
                </a:solidFill>
                <a:latin typeface="Open Sans" panose="020B0604020202020204" charset="0"/>
                <a:ea typeface="Open Sans" panose="020B0604020202020204" charset="0"/>
                <a:cs typeface="Open Sans" panose="020B0604020202020204" charset="0"/>
              </a:rPr>
              <a:t>, conhecido por sua </a:t>
            </a:r>
            <a:r>
              <a:rPr lang="pt-BR" sz="1400" b="1" dirty="0">
                <a:solidFill>
                  <a:srgbClr val="434343"/>
                </a:solidFill>
                <a:latin typeface="Open Sans" panose="020B0604020202020204" charset="0"/>
                <a:ea typeface="Open Sans" panose="020B0604020202020204" charset="0"/>
                <a:cs typeface="Open Sans" panose="020B0604020202020204" charset="0"/>
              </a:rPr>
              <a:t>volatilidade</a:t>
            </a:r>
            <a:r>
              <a:rPr lang="pt-BR" sz="1400" dirty="0">
                <a:solidFill>
                  <a:srgbClr val="434343"/>
                </a:solidFill>
                <a:latin typeface="Open Sans" panose="020B0604020202020204" charset="0"/>
                <a:ea typeface="Open Sans" panose="020B0604020202020204" charset="0"/>
                <a:cs typeface="Open Sans" panose="020B0604020202020204" charset="0"/>
              </a:rPr>
              <a:t>, é fortemente influenciado por diversos fatores, vários deles qualitativos e aleatórios, o que dificulta muito a previsão dos preços das ações. Qualquer movimentação política inesperada, por exemplo, poderia causar uma queda brusca generalizada nos ativos da bolsa. Por outro lado, uma notícia de que uma vacina para uma doença crítica teria sido desenvolvida, fortaleceria a confiança dos investidores na economia, implicando diretamente em uma valorização do mercado financeiro. Além do ambiente interno, este setor também é muito </a:t>
            </a:r>
            <a:r>
              <a:rPr lang="pt-BR" sz="1400" b="1" dirty="0">
                <a:solidFill>
                  <a:srgbClr val="434343"/>
                </a:solidFill>
                <a:latin typeface="Open Sans" panose="020B0604020202020204" charset="0"/>
                <a:ea typeface="Open Sans" panose="020B0604020202020204" charset="0"/>
                <a:cs typeface="Open Sans" panose="020B0604020202020204" charset="0"/>
              </a:rPr>
              <a:t>sensível aos indicadores estrangeiros</a:t>
            </a:r>
            <a:r>
              <a:rPr lang="pt-BR" sz="1400" dirty="0">
                <a:solidFill>
                  <a:srgbClr val="434343"/>
                </a:solidFill>
                <a:latin typeface="Open Sans" panose="020B0604020202020204" charset="0"/>
                <a:ea typeface="Open Sans" panose="020B0604020202020204" charset="0"/>
                <a:cs typeface="Open Sans" panose="020B0604020202020204" charset="0"/>
              </a:rPr>
              <a:t>, principalmente de países como os EUA. Por isso, prever o preço das ações das empresas torna-se uma </a:t>
            </a:r>
            <a:r>
              <a:rPr lang="pt-BR" sz="1400" b="1" dirty="0">
                <a:solidFill>
                  <a:srgbClr val="434343"/>
                </a:solidFill>
                <a:latin typeface="Open Sans" panose="020B0604020202020204" charset="0"/>
                <a:ea typeface="Open Sans" panose="020B0604020202020204" charset="0"/>
                <a:cs typeface="Open Sans" panose="020B0604020202020204" charset="0"/>
              </a:rPr>
              <a:t>tarefa extremamente complexa e desafiadora</a:t>
            </a:r>
            <a:r>
              <a:rPr lang="pt-BR" sz="1400" dirty="0">
                <a:solidFill>
                  <a:srgbClr val="434343"/>
                </a:solidFill>
                <a:latin typeface="Open Sans" panose="020B0604020202020204" charset="0"/>
                <a:ea typeface="Open Sans" panose="020B0604020202020204" charset="0"/>
                <a:cs typeface="Open Sans" panose="020B0604020202020204" charset="0"/>
              </a:rPr>
              <a:t>.</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Contudo, transferindo para os algoritmos apenas a tarefa de encontrar padrões e tendências nos indicadores gerais do mercado financeiro, o ser humano poderia investir seu tempo avaliando outras variáveis que a máquina não consegue capturar. Desta forma, as saídas preditivas do modelo funcionariam não como soberanas e decisivas, mas sim como adicionais às análises</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dirty="0">
                <a:solidFill>
                  <a:srgbClr val="434343"/>
                </a:solidFill>
                <a:latin typeface="Open Sans" panose="020B0604020202020204" charset="0"/>
                <a:ea typeface="Open Sans" panose="020B0604020202020204" charset="0"/>
                <a:cs typeface="Open Sans" panose="020B0604020202020204" charset="0"/>
              </a:rPr>
              <a:t>do ser humano, </a:t>
            </a:r>
            <a:r>
              <a:rPr lang="pt-BR" sz="1400" b="1" dirty="0">
                <a:solidFill>
                  <a:srgbClr val="434343"/>
                </a:solidFill>
                <a:latin typeface="Open Sans" panose="020B0604020202020204" charset="0"/>
                <a:ea typeface="Open Sans" panose="020B0604020202020204" charset="0"/>
                <a:cs typeface="Open Sans" panose="020B0604020202020204" charset="0"/>
              </a:rPr>
              <a:t>contribuindo e agregando valor na tarefa de compra e venda das ações</a:t>
            </a:r>
            <a:r>
              <a:rPr lang="pt-BR" sz="1400" dirty="0">
                <a:solidFill>
                  <a:srgbClr val="434343"/>
                </a:solidFill>
                <a:latin typeface="Open Sans" panose="020B0604020202020204" charset="0"/>
                <a:ea typeface="Open Sans" panose="020B0604020202020204" charset="0"/>
                <a:cs typeface="Open Sans" panose="020B0604020202020204" charset="0"/>
              </a:rPr>
              <a:t>.</a:t>
            </a:r>
          </a:p>
        </p:txBody>
      </p:sp>
      <p:sp>
        <p:nvSpPr>
          <p:cNvPr id="13" name="Retângulo 12">
            <a:extLst>
              <a:ext uri="{FF2B5EF4-FFF2-40B4-BE49-F238E27FC236}">
                <a16:creationId xmlns:a16="http://schemas.microsoft.com/office/drawing/2014/main" id="{07B555BA-9749-4543-8AD9-40F8C2E39C83}"/>
              </a:ext>
            </a:extLst>
          </p:cNvPr>
          <p:cNvSpPr/>
          <p:nvPr/>
        </p:nvSpPr>
        <p:spPr>
          <a:xfrm>
            <a:off x="3947160" y="231826"/>
            <a:ext cx="7461452"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60148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0" name="Title Placeholder 1">
            <a:extLst>
              <a:ext uri="{FF2B5EF4-FFF2-40B4-BE49-F238E27FC236}">
                <a16:creationId xmlns:a16="http://schemas.microsoft.com/office/drawing/2014/main" id="{C5BA779B-71F7-4F9E-9601-5EE09AEA1257}"/>
              </a:ext>
            </a:extLst>
          </p:cNvPr>
          <p:cNvSpPr txBox="1">
            <a:spLocks/>
          </p:cNvSpPr>
          <p:nvPr/>
        </p:nvSpPr>
        <p:spPr>
          <a:xfrm>
            <a:off x="2277187" y="2915678"/>
            <a:ext cx="7637625" cy="1026644"/>
          </a:xfrm>
          <a:prstGeom prst="rect">
            <a:avLst/>
          </a:prstGeom>
        </p:spPr>
        <p:txBody>
          <a:bodyPr vert="horz" lIns="91440" tIns="45720" rIns="91440" bIns="45720" rtlCol="0" anchor="ctr">
            <a:normAutofit lnSpcReduction="100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lgn="ctr"/>
            <a:r>
              <a:rPr lang="en-US" sz="6600" dirty="0">
                <a:solidFill>
                  <a:srgbClr val="434343"/>
                </a:solidFill>
                <a:latin typeface="Open Sans" panose="020B0604020202020204" charset="0"/>
                <a:ea typeface="Open Sans" panose="020B0604020202020204" charset="0"/>
                <a:cs typeface="Open Sans" panose="020B0604020202020204" charset="0"/>
              </a:rPr>
              <a:t>3. Os Dados</a:t>
            </a:r>
            <a:endParaRPr lang="en-US" sz="3600"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Espaço Reservado para Número de Slide 4">
            <a:extLst>
              <a:ext uri="{FF2B5EF4-FFF2-40B4-BE49-F238E27FC236}">
                <a16:creationId xmlns:a16="http://schemas.microsoft.com/office/drawing/2014/main" id="{5F763C70-6779-4169-BB20-5E3D6F38E730}"/>
              </a:ext>
            </a:extLst>
          </p:cNvPr>
          <p:cNvSpPr txBox="1">
            <a:spLocks/>
          </p:cNvSpPr>
          <p:nvPr/>
        </p:nvSpPr>
        <p:spPr>
          <a:xfrm>
            <a:off x="11436626" y="366368"/>
            <a:ext cx="36774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8</a:t>
            </a:fld>
            <a:endParaRPr lang="pt-BR" dirty="0">
              <a:solidFill>
                <a:srgbClr val="6ADBD9"/>
              </a:solidFill>
              <a:latin typeface="Open Sans" panose="020B0604020202020204"/>
            </a:endParaRPr>
          </a:p>
        </p:txBody>
      </p:sp>
      <p:sp>
        <p:nvSpPr>
          <p:cNvPr id="16" name="Pentágono 15">
            <a:extLst>
              <a:ext uri="{FF2B5EF4-FFF2-40B4-BE49-F238E27FC236}">
                <a16:creationId xmlns:a16="http://schemas.microsoft.com/office/drawing/2014/main" id="{E1CDED00-F8FE-4F5B-AA83-BC2FEA3FE341}"/>
              </a:ext>
            </a:extLst>
          </p:cNvPr>
          <p:cNvSpPr/>
          <p:nvPr/>
        </p:nvSpPr>
        <p:spPr>
          <a:xfrm>
            <a:off x="11476383" y="392873"/>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 name="Imagem 1">
            <a:extLst>
              <a:ext uri="{FF2B5EF4-FFF2-40B4-BE49-F238E27FC236}">
                <a16:creationId xmlns:a16="http://schemas.microsoft.com/office/drawing/2014/main" id="{28CA4416-118F-4E3A-A1F0-A6E1373F49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204674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05309"/>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9" name="Retângulo 18">
            <a:extLst>
              <a:ext uri="{FF2B5EF4-FFF2-40B4-BE49-F238E27FC236}">
                <a16:creationId xmlns:a16="http://schemas.microsoft.com/office/drawing/2014/main" id="{B3B0C883-C386-4179-A12F-25151A3766F3}"/>
              </a:ext>
            </a:extLst>
          </p:cNvPr>
          <p:cNvSpPr/>
          <p:nvPr/>
        </p:nvSpPr>
        <p:spPr>
          <a:xfrm>
            <a:off x="4077886" y="1034981"/>
            <a:ext cx="7200000" cy="4885953"/>
          </a:xfrm>
          <a:prstGeom prst="rect">
            <a:avLst/>
          </a:prstGeom>
        </p:spPr>
        <p:txBody>
          <a:bodyPr wrap="square">
            <a:spAutoFit/>
          </a:bodyPr>
          <a:lstStyle/>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Para o desenvolvimento deste projeto, é necessário um </a:t>
            </a:r>
            <a:r>
              <a:rPr lang="pt-BR" sz="1400" b="1" dirty="0">
                <a:solidFill>
                  <a:srgbClr val="434343"/>
                </a:solidFill>
                <a:latin typeface="Open Sans" panose="020B0604020202020204" charset="0"/>
                <a:ea typeface="Open Sans" panose="020B0604020202020204" charset="0"/>
                <a:cs typeface="Open Sans" panose="020B0604020202020204" charset="0"/>
              </a:rPr>
              <a:t>período significativo</a:t>
            </a:r>
            <a:r>
              <a:rPr lang="pt-BR" sz="1400" dirty="0">
                <a:solidFill>
                  <a:srgbClr val="434343"/>
                </a:solidFill>
                <a:latin typeface="Open Sans" panose="020B0604020202020204" charset="0"/>
                <a:ea typeface="Open Sans" panose="020B0604020202020204" charset="0"/>
                <a:cs typeface="Open Sans" panose="020B0604020202020204" charset="0"/>
              </a:rPr>
              <a:t> de dados. Contudo, </a:t>
            </a:r>
            <a:r>
              <a:rPr lang="pt-BR" sz="1400" b="1" dirty="0">
                <a:solidFill>
                  <a:srgbClr val="434343"/>
                </a:solidFill>
                <a:latin typeface="Open Sans" panose="020B0604020202020204" charset="0"/>
                <a:ea typeface="Open Sans" panose="020B0604020202020204" charset="0"/>
                <a:cs typeface="Open Sans" panose="020B0604020202020204" charset="0"/>
              </a:rPr>
              <a:t>datas exageradamente distantes possuem pouca influência no cenário atual</a:t>
            </a:r>
            <a:r>
              <a:rPr lang="pt-BR" sz="1400" dirty="0">
                <a:solidFill>
                  <a:srgbClr val="434343"/>
                </a:solidFill>
                <a:latin typeface="Open Sans" panose="020B0604020202020204" charset="0"/>
                <a:ea typeface="Open Sans" panose="020B0604020202020204" charset="0"/>
                <a:cs typeface="Open Sans" panose="020B0604020202020204" charset="0"/>
              </a:rPr>
              <a:t>. E a influência que possuem, estão representadas, em grande parte, em dados relativamente mais recentes. Sendo assim, a fim de se obter volume suficiente para treinar, validar e testar os modelos, serão extraídos dados </a:t>
            </a:r>
            <a:r>
              <a:rPr lang="pt-BR" sz="1400" b="1" dirty="0">
                <a:solidFill>
                  <a:srgbClr val="434343"/>
                </a:solidFill>
                <a:latin typeface="Open Sans" panose="020B0604020202020204" charset="0"/>
                <a:ea typeface="Open Sans" panose="020B0604020202020204" charset="0"/>
                <a:cs typeface="Open Sans" panose="020B0604020202020204" charset="0"/>
              </a:rPr>
              <a:t>a partir de 01/01/2010</a:t>
            </a:r>
            <a:r>
              <a:rPr lang="pt-BR" sz="1400" dirty="0">
                <a:solidFill>
                  <a:srgbClr val="434343"/>
                </a:solidFill>
                <a:latin typeface="Open Sans" panose="020B0604020202020204" charset="0"/>
                <a:ea typeface="Open Sans" panose="020B0604020202020204" charset="0"/>
                <a:cs typeface="Open Sans" panose="020B0604020202020204" charset="0"/>
              </a:rPr>
              <a:t>.</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A base de dados principal é composta pelas colunas:</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a:t>
            </a:r>
            <a:r>
              <a:rPr lang="pt-BR" sz="1400" b="1" dirty="0">
                <a:solidFill>
                  <a:srgbClr val="434343"/>
                </a:solidFill>
                <a:latin typeface="Open Sans" panose="020B0604020202020204" charset="0"/>
                <a:ea typeface="Open Sans" panose="020B0604020202020204" charset="0"/>
                <a:cs typeface="Open Sans" panose="020B0604020202020204" charset="0"/>
              </a:rPr>
              <a:t>Date</a:t>
            </a:r>
            <a:r>
              <a:rPr lang="pt-BR" sz="1400" dirty="0">
                <a:solidFill>
                  <a:srgbClr val="434343"/>
                </a:solidFill>
                <a:latin typeface="Open Sans" panose="020B0604020202020204" charset="0"/>
                <a:ea typeface="Open Sans" panose="020B0604020202020204" charset="0"/>
                <a:cs typeface="Open Sans" panose="020B0604020202020204" charset="0"/>
              </a:rPr>
              <a:t>	 - Data da negociação</a:t>
            </a: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a:t>
            </a:r>
            <a:r>
              <a:rPr lang="pt-BR" sz="1400" b="1" dirty="0">
                <a:solidFill>
                  <a:srgbClr val="434343"/>
                </a:solidFill>
                <a:latin typeface="Open Sans" panose="020B0604020202020204" charset="0"/>
                <a:ea typeface="Open Sans" panose="020B0604020202020204" charset="0"/>
                <a:cs typeface="Open Sans" panose="020B0604020202020204" charset="0"/>
              </a:rPr>
              <a:t>Open</a:t>
            </a:r>
            <a:r>
              <a:rPr lang="pt-BR" sz="1400" dirty="0">
                <a:solidFill>
                  <a:srgbClr val="434343"/>
                </a:solidFill>
                <a:latin typeface="Open Sans" panose="020B0604020202020204" charset="0"/>
                <a:ea typeface="Open Sans" panose="020B0604020202020204" charset="0"/>
                <a:cs typeface="Open Sans" panose="020B0604020202020204" charset="0"/>
              </a:rPr>
              <a:t>	 - Preço de abertura</a:t>
            </a: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a:t>
            </a:r>
            <a:r>
              <a:rPr lang="pt-BR" sz="1400" b="1" dirty="0">
                <a:solidFill>
                  <a:srgbClr val="434343"/>
                </a:solidFill>
                <a:latin typeface="Open Sans" panose="020B0604020202020204" charset="0"/>
                <a:ea typeface="Open Sans" panose="020B0604020202020204" charset="0"/>
                <a:cs typeface="Open Sans" panose="020B0604020202020204" charset="0"/>
              </a:rPr>
              <a:t>High</a:t>
            </a:r>
            <a:r>
              <a:rPr lang="pt-BR" sz="1400" dirty="0">
                <a:solidFill>
                  <a:srgbClr val="434343"/>
                </a:solidFill>
                <a:latin typeface="Open Sans" panose="020B0604020202020204" charset="0"/>
                <a:ea typeface="Open Sans" panose="020B0604020202020204" charset="0"/>
                <a:cs typeface="Open Sans" panose="020B0604020202020204" charset="0"/>
              </a:rPr>
              <a:t>	 - Maior preço atingido</a:t>
            </a: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a:t>
            </a:r>
            <a:r>
              <a:rPr lang="pt-BR" sz="1400" b="1" dirty="0">
                <a:solidFill>
                  <a:srgbClr val="434343"/>
                </a:solidFill>
                <a:latin typeface="Open Sans" panose="020B0604020202020204" charset="0"/>
                <a:ea typeface="Open Sans" panose="020B0604020202020204" charset="0"/>
                <a:cs typeface="Open Sans" panose="020B0604020202020204" charset="0"/>
              </a:rPr>
              <a:t>Low</a:t>
            </a:r>
            <a:r>
              <a:rPr lang="pt-BR" sz="1400" dirty="0">
                <a:solidFill>
                  <a:srgbClr val="434343"/>
                </a:solidFill>
                <a:latin typeface="Open Sans" panose="020B0604020202020204" charset="0"/>
                <a:ea typeface="Open Sans" panose="020B0604020202020204" charset="0"/>
                <a:cs typeface="Open Sans" panose="020B0604020202020204" charset="0"/>
              </a:rPr>
              <a:t>	 - Menor preço atingido</a:t>
            </a: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a:t>
            </a:r>
            <a:r>
              <a:rPr lang="pt-BR" sz="1400" b="1" dirty="0">
                <a:solidFill>
                  <a:srgbClr val="434343"/>
                </a:solidFill>
                <a:latin typeface="Open Sans" panose="020B0604020202020204" charset="0"/>
                <a:ea typeface="Open Sans" panose="020B0604020202020204" charset="0"/>
                <a:cs typeface="Open Sans" panose="020B0604020202020204" charset="0"/>
              </a:rPr>
              <a:t>Close</a:t>
            </a:r>
            <a:r>
              <a:rPr lang="pt-BR" sz="1400" dirty="0">
                <a:solidFill>
                  <a:srgbClr val="434343"/>
                </a:solidFill>
                <a:latin typeface="Open Sans" panose="020B0604020202020204" charset="0"/>
                <a:ea typeface="Open Sans" panose="020B0604020202020204" charset="0"/>
                <a:cs typeface="Open Sans" panose="020B0604020202020204" charset="0"/>
              </a:rPr>
              <a:t>	 - Preço de fechamento</a:t>
            </a: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a:t>
            </a:r>
            <a:r>
              <a:rPr lang="pt-BR" sz="1400" b="1" dirty="0">
                <a:solidFill>
                  <a:srgbClr val="434343"/>
                </a:solidFill>
                <a:latin typeface="Open Sans" panose="020B0604020202020204" charset="0"/>
                <a:ea typeface="Open Sans" panose="020B0604020202020204" charset="0"/>
                <a:cs typeface="Open Sans" panose="020B0604020202020204" charset="0"/>
              </a:rPr>
              <a:t>Volume</a:t>
            </a:r>
            <a:r>
              <a:rPr lang="pt-BR" sz="1400" dirty="0">
                <a:solidFill>
                  <a:srgbClr val="434343"/>
                </a:solidFill>
                <a:latin typeface="Open Sans" panose="020B0604020202020204" charset="0"/>
                <a:ea typeface="Open Sans" panose="020B0604020202020204" charset="0"/>
                <a:cs typeface="Open Sans" panose="020B0604020202020204" charset="0"/>
              </a:rPr>
              <a:t> 	 - Volume negociado</a:t>
            </a: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a:t>
            </a:r>
            <a:r>
              <a:rPr lang="pt-BR" sz="1400" b="1" dirty="0">
                <a:solidFill>
                  <a:srgbClr val="434343"/>
                </a:solidFill>
                <a:latin typeface="Open Sans" panose="020B0604020202020204" charset="0"/>
                <a:ea typeface="Open Sans" panose="020B0604020202020204" charset="0"/>
                <a:cs typeface="Open Sans" panose="020B0604020202020204" charset="0"/>
              </a:rPr>
              <a:t>Ticker</a:t>
            </a:r>
            <a:r>
              <a:rPr lang="pt-BR" sz="1400" dirty="0">
                <a:solidFill>
                  <a:srgbClr val="434343"/>
                </a:solidFill>
                <a:latin typeface="Open Sans" panose="020B0604020202020204" charset="0"/>
                <a:ea typeface="Open Sans" panose="020B0604020202020204" charset="0"/>
                <a:cs typeface="Open Sans" panose="020B0604020202020204" charset="0"/>
              </a:rPr>
              <a:t> 	 - Código da empresa</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Quantidade de ações listadas na B3: 	   328</a:t>
            </a: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Quantidade de dias no período considerado:      2.569</a:t>
            </a:r>
          </a:p>
          <a:p>
            <a:pPr lvl="0" algn="just">
              <a:defRPr/>
            </a:pPr>
            <a:r>
              <a:rPr lang="pt-BR" sz="1400" b="1" dirty="0">
                <a:solidFill>
                  <a:srgbClr val="434343"/>
                </a:solidFill>
                <a:latin typeface="Open Sans" panose="020B0604020202020204" charset="0"/>
                <a:ea typeface="Open Sans" panose="020B0604020202020204" charset="0"/>
                <a:cs typeface="Open Sans" panose="020B0604020202020204" charset="0"/>
              </a:rPr>
              <a:t>Quantidade máxima* de registros:  	   842.632</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050" dirty="0">
                <a:solidFill>
                  <a:srgbClr val="434343"/>
                </a:solidFill>
                <a:latin typeface="Open Sans" panose="020B0604020202020204" charset="0"/>
                <a:ea typeface="Open Sans" panose="020B0604020202020204" charset="0"/>
                <a:cs typeface="Open Sans" panose="020B0604020202020204" charset="0"/>
              </a:rPr>
              <a:t>*Como é possível que nem todas as ações listadas na bolsa de valores possuam capital aberto desde o início do período considerado, esta é a quantidade máxima possível de registros que a base geral pode ter, mas não necessariamente a quantidade real.</a:t>
            </a:r>
          </a:p>
        </p:txBody>
      </p:sp>
      <p:sp>
        <p:nvSpPr>
          <p:cNvPr id="18" name="Retângulo 17">
            <a:extLst>
              <a:ext uri="{FF2B5EF4-FFF2-40B4-BE49-F238E27FC236}">
                <a16:creationId xmlns:a16="http://schemas.microsoft.com/office/drawing/2014/main" id="{86AE9CBD-FF80-426D-9872-FB06FD4208F6}"/>
              </a:ext>
            </a:extLst>
          </p:cNvPr>
          <p:cNvSpPr/>
          <p:nvPr/>
        </p:nvSpPr>
        <p:spPr>
          <a:xfrm>
            <a:off x="3947160" y="231827"/>
            <a:ext cx="7461452" cy="608386"/>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 name="Title Placeholder 1">
            <a:extLst>
              <a:ext uri="{FF2B5EF4-FFF2-40B4-BE49-F238E27FC236}">
                <a16:creationId xmlns:a16="http://schemas.microsoft.com/office/drawing/2014/main" id="{E6DB232C-F4C9-44C6-A9B5-B1A5EDA3198B}"/>
              </a:ext>
            </a:extLst>
          </p:cNvPr>
          <p:cNvSpPr txBox="1">
            <a:spLocks/>
          </p:cNvSpPr>
          <p:nvPr/>
        </p:nvSpPr>
        <p:spPr>
          <a:xfrm>
            <a:off x="4208610" y="179403"/>
            <a:ext cx="4682171"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3</a:t>
            </a:r>
            <a:r>
              <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Os Dados / </a:t>
            </a:r>
            <a:r>
              <a:rPr lang="pt-BR" sz="1800" b="1" dirty="0">
                <a:solidFill>
                  <a:srgbClr val="434343"/>
                </a:solidFill>
                <a:latin typeface="Open Sans" panose="020B0604020202020204" charset="0"/>
                <a:ea typeface="Open Sans" panose="020B0604020202020204" charset="0"/>
                <a:cs typeface="Open Sans" panose="020B0604020202020204" charset="0"/>
              </a:rPr>
              <a:t>3.1. </a:t>
            </a:r>
            <a:r>
              <a:rPr kumimoji="0" lang="pt-BR" sz="18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Base Original</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21" name="Retângulo 20">
            <a:extLst>
              <a:ext uri="{FF2B5EF4-FFF2-40B4-BE49-F238E27FC236}">
                <a16:creationId xmlns:a16="http://schemas.microsoft.com/office/drawing/2014/main" id="{D471D0DE-61D3-4BE0-A301-1C4257B3F653}"/>
              </a:ext>
            </a:extLst>
          </p:cNvPr>
          <p:cNvSpPr/>
          <p:nvPr/>
        </p:nvSpPr>
        <p:spPr>
          <a:xfrm>
            <a:off x="3947160" y="231826"/>
            <a:ext cx="7461452"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4" name="Imagem 23" descr="Uma imagem contendo olhando, espelho, preto, branco&#10;&#10;Descrição gerada automaticamente">
            <a:extLst>
              <a:ext uri="{FF2B5EF4-FFF2-40B4-BE49-F238E27FC236}">
                <a16:creationId xmlns:a16="http://schemas.microsoft.com/office/drawing/2014/main" id="{C05CD970-3D12-4706-9B51-30E238768366}"/>
              </a:ext>
            </a:extLst>
          </p:cNvPr>
          <p:cNvPicPr>
            <a:picLocks noChangeAspect="1"/>
          </p:cNvPicPr>
          <p:nvPr/>
        </p:nvPicPr>
        <p:blipFill rotWithShape="1">
          <a:blip r:embed="rId3">
            <a:extLst>
              <a:ext uri="{28A0092B-C50C-407E-A947-70E740481C1C}">
                <a14:useLocalDpi xmlns:a14="http://schemas.microsoft.com/office/drawing/2010/main" val="0"/>
              </a:ext>
            </a:extLst>
          </a:blip>
          <a:srcRect l="13678"/>
          <a:stretch/>
        </p:blipFill>
        <p:spPr>
          <a:xfrm>
            <a:off x="0" y="0"/>
            <a:ext cx="3947158" cy="6858000"/>
          </a:xfrm>
          <a:prstGeom prst="rect">
            <a:avLst/>
          </a:prstGeom>
        </p:spPr>
      </p:pic>
    </p:spTree>
    <p:extLst>
      <p:ext uri="{BB962C8B-B14F-4D97-AF65-F5344CB8AC3E}">
        <p14:creationId xmlns:p14="http://schemas.microsoft.com/office/powerpoint/2010/main" val="2470940996"/>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32112</TotalTime>
  <Words>4379</Words>
  <Application>Microsoft Office PowerPoint</Application>
  <PresentationFormat>Widescreen</PresentationFormat>
  <Paragraphs>715</Paragraphs>
  <Slides>45</Slides>
  <Notes>2</Notes>
  <HiddenSlides>0</HiddenSlides>
  <MMClips>0</MMClips>
  <ScaleCrop>false</ScaleCrop>
  <HeadingPairs>
    <vt:vector size="6" baseType="variant">
      <vt:variant>
        <vt:lpstr>Fontes usadas</vt:lpstr>
      </vt:variant>
      <vt:variant>
        <vt:i4>5</vt:i4>
      </vt:variant>
      <vt:variant>
        <vt:lpstr>Tema</vt:lpstr>
      </vt:variant>
      <vt:variant>
        <vt:i4>2</vt:i4>
      </vt:variant>
      <vt:variant>
        <vt:lpstr>Títulos de slides</vt:lpstr>
      </vt:variant>
      <vt:variant>
        <vt:i4>45</vt:i4>
      </vt:variant>
    </vt:vector>
  </HeadingPairs>
  <TitlesOfParts>
    <vt:vector size="52" baseType="lpstr">
      <vt:lpstr>Arial</vt:lpstr>
      <vt:lpstr>Calibri</vt:lpstr>
      <vt:lpstr>Calibri Light</vt:lpstr>
      <vt:lpstr>Open Sans</vt:lpstr>
      <vt:lpstr>Wingdings</vt:lpstr>
      <vt:lpstr>1_Tema do Office</vt:lpstr>
      <vt:lpstr>2_Tema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karin</dc:creator>
  <cp:lastModifiedBy>Caique Filipini</cp:lastModifiedBy>
  <cp:revision>539</cp:revision>
  <dcterms:created xsi:type="dcterms:W3CDTF">2020-04-08T18:00:12Z</dcterms:created>
  <dcterms:modified xsi:type="dcterms:W3CDTF">2020-10-31T14:17:30Z</dcterms:modified>
</cp:coreProperties>
</file>